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311" r:id="rId4"/>
    <p:sldId id="286" r:id="rId5"/>
    <p:sldId id="313" r:id="rId6"/>
    <p:sldId id="312" r:id="rId7"/>
    <p:sldId id="314" r:id="rId8"/>
    <p:sldId id="316" r:id="rId9"/>
    <p:sldId id="308" r:id="rId10"/>
    <p:sldId id="310" r:id="rId11"/>
    <p:sldId id="318" r:id="rId12"/>
    <p:sldId id="317" r:id="rId13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6600"/>
    <a:srgbClr val="A568D2"/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5714" autoAdjust="0"/>
  </p:normalViewPr>
  <p:slideViewPr>
    <p:cSldViewPr snapToGrid="0">
      <p:cViewPr varScale="1">
        <p:scale>
          <a:sx n="140" d="100"/>
          <a:sy n="140" d="100"/>
        </p:scale>
        <p:origin x="110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FA7E5-F4FD-4314-8A4E-7206AAC02BB6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C36250B-CA4F-4DB7-83BD-92B219AB60B0}">
      <dgm:prSet phldrT="[Tekst]"/>
      <dgm:spPr>
        <a:solidFill>
          <a:srgbClr val="FF6600"/>
        </a:solidFill>
      </dgm:spPr>
      <dgm:t>
        <a:bodyPr/>
        <a:lstStyle/>
        <a:p>
          <a:r>
            <a:rPr lang="pl-PL" b="1" cap="small" baseline="0" dirty="0" smtClean="0">
              <a:solidFill>
                <a:schemeClr val="bg1"/>
              </a:solidFill>
            </a:rPr>
            <a:t>wsparcie społeczne</a:t>
          </a:r>
          <a:endParaRPr lang="pl-PL" b="1" cap="small" baseline="0" dirty="0">
            <a:solidFill>
              <a:schemeClr val="bg1"/>
            </a:solidFill>
          </a:endParaRPr>
        </a:p>
      </dgm:t>
    </dgm:pt>
    <dgm:pt modelId="{9409EE40-4A97-4866-80BC-C674F8F41561}" type="parTrans" cxnId="{697B7E1E-EB7E-4D29-9B55-E12587FD8F6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8A858F0B-DC3B-4FA8-999E-7BE3E9F37D36}" type="sibTrans" cxnId="{697B7E1E-EB7E-4D29-9B55-E12587FD8F6C}">
      <dgm:prSet/>
      <dgm:spPr>
        <a:solidFill>
          <a:srgbClr val="FF6600"/>
        </a:solidFill>
      </dgm:spPr>
      <dgm:t>
        <a:bodyPr/>
        <a:lstStyle/>
        <a:p>
          <a:endParaRPr lang="pl-PL" b="1" dirty="0">
            <a:solidFill>
              <a:schemeClr val="tx1"/>
            </a:solidFill>
          </a:endParaRPr>
        </a:p>
      </dgm:t>
    </dgm:pt>
    <dgm:pt modelId="{9654E6AC-7DBA-41EF-B59B-10AE9589AACB}">
      <dgm:prSet phldrT="[Tekst]"/>
      <dgm:spPr>
        <a:solidFill>
          <a:schemeClr val="accent6"/>
        </a:solidFill>
      </dgm:spPr>
      <dgm:t>
        <a:bodyPr/>
        <a:lstStyle/>
        <a:p>
          <a:r>
            <a:rPr lang="pl-PL" b="1" cap="small" baseline="0" dirty="0" smtClean="0">
              <a:solidFill>
                <a:schemeClr val="bg1"/>
              </a:solidFill>
            </a:rPr>
            <a:t>wsparcie</a:t>
          </a:r>
          <a:r>
            <a:rPr lang="pl-PL" b="1" cap="small" dirty="0" smtClean="0">
              <a:solidFill>
                <a:schemeClr val="bg1"/>
              </a:solidFill>
            </a:rPr>
            <a:t> zawodowe</a:t>
          </a:r>
          <a:endParaRPr lang="pl-PL" b="1" cap="small" dirty="0">
            <a:solidFill>
              <a:schemeClr val="bg1"/>
            </a:solidFill>
          </a:endParaRPr>
        </a:p>
      </dgm:t>
    </dgm:pt>
    <dgm:pt modelId="{A430E940-BF53-4AE7-80FC-25DC45DAB8CF}" type="parTrans" cxnId="{0A4D1FB2-4FAE-4C54-8AD3-5D7BDB9EE2A7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C83357A0-7291-4219-9DDA-E2ABD3FE6183}" type="sibTrans" cxnId="{0A4D1FB2-4FAE-4C54-8AD3-5D7BDB9EE2A7}">
      <dgm:prSet/>
      <dgm:spPr>
        <a:solidFill>
          <a:schemeClr val="accent6"/>
        </a:solidFill>
      </dgm:spPr>
      <dgm:t>
        <a:bodyPr/>
        <a:lstStyle/>
        <a:p>
          <a:endParaRPr lang="pl-PL" b="1" dirty="0">
            <a:solidFill>
              <a:schemeClr val="tx1"/>
            </a:solidFill>
          </a:endParaRPr>
        </a:p>
      </dgm:t>
    </dgm:pt>
    <dgm:pt modelId="{CFE5A7E7-06E5-4494-B645-4789BA1F7C96}">
      <dgm:prSet phldrT="[Tekst]"/>
      <dgm:spPr>
        <a:solidFill>
          <a:srgbClr val="7030A0"/>
        </a:solidFill>
      </dgm:spPr>
      <dgm:t>
        <a:bodyPr/>
        <a:lstStyle/>
        <a:p>
          <a:r>
            <a:rPr lang="pl-PL" b="1" cap="small" baseline="0" dirty="0" smtClean="0">
              <a:solidFill>
                <a:schemeClr val="bg1"/>
              </a:solidFill>
            </a:rPr>
            <a:t>wsparcie zdrowotne</a:t>
          </a:r>
          <a:endParaRPr lang="pl-PL" b="1" cap="small" baseline="0" dirty="0">
            <a:solidFill>
              <a:schemeClr val="bg1"/>
            </a:solidFill>
          </a:endParaRPr>
        </a:p>
      </dgm:t>
    </dgm:pt>
    <dgm:pt modelId="{2256F3A9-DFC9-4421-BE75-5D613C28D9B4}" type="parTrans" cxnId="{A7BACF6D-60CE-436A-9E8B-03B7E58EB82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4DEEF180-FC25-4A7A-B39B-D450AEF68788}" type="sibTrans" cxnId="{A7BACF6D-60CE-436A-9E8B-03B7E58EB82B}">
      <dgm:prSet/>
      <dgm:spPr>
        <a:solidFill>
          <a:srgbClr val="7030A0"/>
        </a:solidFill>
      </dgm:spPr>
      <dgm:t>
        <a:bodyPr/>
        <a:lstStyle/>
        <a:p>
          <a:endParaRPr lang="pl-PL" b="1" dirty="0">
            <a:solidFill>
              <a:schemeClr val="tx1"/>
            </a:solidFill>
          </a:endParaRPr>
        </a:p>
      </dgm:t>
    </dgm:pt>
    <dgm:pt modelId="{1903453B-81AA-4B2D-9A45-F4E4C0ACC497}" type="pres">
      <dgm:prSet presAssocID="{463FA7E5-F4FD-4314-8A4E-7206AAC02B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C94D41-447E-4DA2-B1FF-112BFCE52D38}" type="pres">
      <dgm:prSet presAssocID="{1C36250B-CA4F-4DB7-83BD-92B219AB60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8DFB63-0C54-4788-8A8B-EFA0BA3D5D46}" type="pres">
      <dgm:prSet presAssocID="{8A858F0B-DC3B-4FA8-999E-7BE3E9F37D36}" presName="sibTrans" presStyleLbl="sibTrans2D1" presStyleIdx="0" presStyleCnt="3"/>
      <dgm:spPr/>
      <dgm:t>
        <a:bodyPr/>
        <a:lstStyle/>
        <a:p>
          <a:endParaRPr lang="pl-PL"/>
        </a:p>
      </dgm:t>
    </dgm:pt>
    <dgm:pt modelId="{9BD9579A-44DF-4ABA-953A-B984CBCE0D7C}" type="pres">
      <dgm:prSet presAssocID="{8A858F0B-DC3B-4FA8-999E-7BE3E9F37D36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7EAB3F2F-B3A8-4B56-AC50-05FD57BC60F2}" type="pres">
      <dgm:prSet presAssocID="{9654E6AC-7DBA-41EF-B59B-10AE9589AA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0A5231-2F1F-4F48-9969-28B8EBD5DA5D}" type="pres">
      <dgm:prSet presAssocID="{C83357A0-7291-4219-9DDA-E2ABD3FE6183}" presName="sibTrans" presStyleLbl="sibTrans2D1" presStyleIdx="1" presStyleCnt="3"/>
      <dgm:spPr/>
      <dgm:t>
        <a:bodyPr/>
        <a:lstStyle/>
        <a:p>
          <a:endParaRPr lang="pl-PL"/>
        </a:p>
      </dgm:t>
    </dgm:pt>
    <dgm:pt modelId="{A3E6C0B5-4C20-46AD-BE59-BB4C79BBEA63}" type="pres">
      <dgm:prSet presAssocID="{C83357A0-7291-4219-9DDA-E2ABD3FE6183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8CE2106A-55EF-4BAE-AD2E-FFF08D4E8F84}" type="pres">
      <dgm:prSet presAssocID="{CFE5A7E7-06E5-4494-B645-4789BA1F7C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5106D-AE28-491C-BFEC-41D05999DDDA}" type="pres">
      <dgm:prSet presAssocID="{4DEEF180-FC25-4A7A-B39B-D450AEF68788}" presName="sibTrans" presStyleLbl="sibTrans2D1" presStyleIdx="2" presStyleCnt="3"/>
      <dgm:spPr/>
      <dgm:t>
        <a:bodyPr/>
        <a:lstStyle/>
        <a:p>
          <a:endParaRPr lang="pl-PL"/>
        </a:p>
      </dgm:t>
    </dgm:pt>
    <dgm:pt modelId="{D78E7B41-CD4C-4FCE-A11E-598F4D3139C1}" type="pres">
      <dgm:prSet presAssocID="{4DEEF180-FC25-4A7A-B39B-D450AEF68788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A7BACF6D-60CE-436A-9E8B-03B7E58EB82B}" srcId="{463FA7E5-F4FD-4314-8A4E-7206AAC02BB6}" destId="{CFE5A7E7-06E5-4494-B645-4789BA1F7C96}" srcOrd="2" destOrd="0" parTransId="{2256F3A9-DFC9-4421-BE75-5D613C28D9B4}" sibTransId="{4DEEF180-FC25-4A7A-B39B-D450AEF68788}"/>
    <dgm:cxn modelId="{0A4D1FB2-4FAE-4C54-8AD3-5D7BDB9EE2A7}" srcId="{463FA7E5-F4FD-4314-8A4E-7206AAC02BB6}" destId="{9654E6AC-7DBA-41EF-B59B-10AE9589AACB}" srcOrd="1" destOrd="0" parTransId="{A430E940-BF53-4AE7-80FC-25DC45DAB8CF}" sibTransId="{C83357A0-7291-4219-9DDA-E2ABD3FE6183}"/>
    <dgm:cxn modelId="{F8691B53-22CE-40CE-9815-6B15CB1A7AB5}" type="presOf" srcId="{463FA7E5-F4FD-4314-8A4E-7206AAC02BB6}" destId="{1903453B-81AA-4B2D-9A45-F4E4C0ACC497}" srcOrd="0" destOrd="0" presId="urn:microsoft.com/office/officeart/2005/8/layout/cycle7"/>
    <dgm:cxn modelId="{C0063FFB-5888-428A-A4DF-4528B5BA8198}" type="presOf" srcId="{8A858F0B-DC3B-4FA8-999E-7BE3E9F37D36}" destId="{C28DFB63-0C54-4788-8A8B-EFA0BA3D5D46}" srcOrd="0" destOrd="0" presId="urn:microsoft.com/office/officeart/2005/8/layout/cycle7"/>
    <dgm:cxn modelId="{664A9416-F046-4007-93D6-575FC7C5D984}" type="presOf" srcId="{8A858F0B-DC3B-4FA8-999E-7BE3E9F37D36}" destId="{9BD9579A-44DF-4ABA-953A-B984CBCE0D7C}" srcOrd="1" destOrd="0" presId="urn:microsoft.com/office/officeart/2005/8/layout/cycle7"/>
    <dgm:cxn modelId="{C76A8863-33F8-4752-922D-E3041061712B}" type="presOf" srcId="{C83357A0-7291-4219-9DDA-E2ABD3FE6183}" destId="{500A5231-2F1F-4F48-9969-28B8EBD5DA5D}" srcOrd="0" destOrd="0" presId="urn:microsoft.com/office/officeart/2005/8/layout/cycle7"/>
    <dgm:cxn modelId="{D687D958-8A0D-4E4A-9BA7-7BFF1E357036}" type="presOf" srcId="{9654E6AC-7DBA-41EF-B59B-10AE9589AACB}" destId="{7EAB3F2F-B3A8-4B56-AC50-05FD57BC60F2}" srcOrd="0" destOrd="0" presId="urn:microsoft.com/office/officeart/2005/8/layout/cycle7"/>
    <dgm:cxn modelId="{F3C84F2B-A934-442F-BC1F-33CAB23FE521}" type="presOf" srcId="{4DEEF180-FC25-4A7A-B39B-D450AEF68788}" destId="{5845106D-AE28-491C-BFEC-41D05999DDDA}" srcOrd="0" destOrd="0" presId="urn:microsoft.com/office/officeart/2005/8/layout/cycle7"/>
    <dgm:cxn modelId="{064D7303-1D4D-4C04-8244-E0D7B661CC4D}" type="presOf" srcId="{1C36250B-CA4F-4DB7-83BD-92B219AB60B0}" destId="{35C94D41-447E-4DA2-B1FF-112BFCE52D38}" srcOrd="0" destOrd="0" presId="urn:microsoft.com/office/officeart/2005/8/layout/cycle7"/>
    <dgm:cxn modelId="{7048E117-45CB-408F-92CD-DC9785306B18}" type="presOf" srcId="{C83357A0-7291-4219-9DDA-E2ABD3FE6183}" destId="{A3E6C0B5-4C20-46AD-BE59-BB4C79BBEA63}" srcOrd="1" destOrd="0" presId="urn:microsoft.com/office/officeart/2005/8/layout/cycle7"/>
    <dgm:cxn modelId="{597E80A4-2EC9-450A-9AE1-825015B8C97E}" type="presOf" srcId="{CFE5A7E7-06E5-4494-B645-4789BA1F7C96}" destId="{8CE2106A-55EF-4BAE-AD2E-FFF08D4E8F84}" srcOrd="0" destOrd="0" presId="urn:microsoft.com/office/officeart/2005/8/layout/cycle7"/>
    <dgm:cxn modelId="{697B7E1E-EB7E-4D29-9B55-E12587FD8F6C}" srcId="{463FA7E5-F4FD-4314-8A4E-7206AAC02BB6}" destId="{1C36250B-CA4F-4DB7-83BD-92B219AB60B0}" srcOrd="0" destOrd="0" parTransId="{9409EE40-4A97-4866-80BC-C674F8F41561}" sibTransId="{8A858F0B-DC3B-4FA8-999E-7BE3E9F37D36}"/>
    <dgm:cxn modelId="{50F4241D-D925-4C4D-851F-5708E990E5D6}" type="presOf" srcId="{4DEEF180-FC25-4A7A-B39B-D450AEF68788}" destId="{D78E7B41-CD4C-4FCE-A11E-598F4D3139C1}" srcOrd="1" destOrd="0" presId="urn:microsoft.com/office/officeart/2005/8/layout/cycle7"/>
    <dgm:cxn modelId="{1F53D661-B5A5-44E8-B4FD-6A95FAA88743}" type="presParOf" srcId="{1903453B-81AA-4B2D-9A45-F4E4C0ACC497}" destId="{35C94D41-447E-4DA2-B1FF-112BFCE52D38}" srcOrd="0" destOrd="0" presId="urn:microsoft.com/office/officeart/2005/8/layout/cycle7"/>
    <dgm:cxn modelId="{A2110ACB-7345-4CDA-9319-A5B5470CB7EB}" type="presParOf" srcId="{1903453B-81AA-4B2D-9A45-F4E4C0ACC497}" destId="{C28DFB63-0C54-4788-8A8B-EFA0BA3D5D46}" srcOrd="1" destOrd="0" presId="urn:microsoft.com/office/officeart/2005/8/layout/cycle7"/>
    <dgm:cxn modelId="{DA838C22-A7D5-457E-B672-18266B0726C8}" type="presParOf" srcId="{C28DFB63-0C54-4788-8A8B-EFA0BA3D5D46}" destId="{9BD9579A-44DF-4ABA-953A-B984CBCE0D7C}" srcOrd="0" destOrd="0" presId="urn:microsoft.com/office/officeart/2005/8/layout/cycle7"/>
    <dgm:cxn modelId="{B4910716-A6EF-4CDD-B270-7CB8898D40FD}" type="presParOf" srcId="{1903453B-81AA-4B2D-9A45-F4E4C0ACC497}" destId="{7EAB3F2F-B3A8-4B56-AC50-05FD57BC60F2}" srcOrd="2" destOrd="0" presId="urn:microsoft.com/office/officeart/2005/8/layout/cycle7"/>
    <dgm:cxn modelId="{F27AD025-9BCB-4DDF-9BDE-CA9F99094F1F}" type="presParOf" srcId="{1903453B-81AA-4B2D-9A45-F4E4C0ACC497}" destId="{500A5231-2F1F-4F48-9969-28B8EBD5DA5D}" srcOrd="3" destOrd="0" presId="urn:microsoft.com/office/officeart/2005/8/layout/cycle7"/>
    <dgm:cxn modelId="{FA88E088-E262-4675-AB50-4A9326089789}" type="presParOf" srcId="{500A5231-2F1F-4F48-9969-28B8EBD5DA5D}" destId="{A3E6C0B5-4C20-46AD-BE59-BB4C79BBEA63}" srcOrd="0" destOrd="0" presId="urn:microsoft.com/office/officeart/2005/8/layout/cycle7"/>
    <dgm:cxn modelId="{C137CD14-95CC-4149-9347-E3C891152168}" type="presParOf" srcId="{1903453B-81AA-4B2D-9A45-F4E4C0ACC497}" destId="{8CE2106A-55EF-4BAE-AD2E-FFF08D4E8F84}" srcOrd="4" destOrd="0" presId="urn:microsoft.com/office/officeart/2005/8/layout/cycle7"/>
    <dgm:cxn modelId="{1DFDC042-9BE0-4783-B9FF-62331F758A38}" type="presParOf" srcId="{1903453B-81AA-4B2D-9A45-F4E4C0ACC497}" destId="{5845106D-AE28-491C-BFEC-41D05999DDDA}" srcOrd="5" destOrd="0" presId="urn:microsoft.com/office/officeart/2005/8/layout/cycle7"/>
    <dgm:cxn modelId="{BE584EA7-AEED-43BB-9258-F24094F502DD}" type="presParOf" srcId="{5845106D-AE28-491C-BFEC-41D05999DDDA}" destId="{D78E7B41-CD4C-4FCE-A11E-598F4D3139C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20550-7FE3-492E-90F7-B000CFD88B9F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CDC16344-49FF-4466-A683-A398C7DB467A}">
      <dgm:prSet phldrT="[Tekst]"/>
      <dgm:spPr>
        <a:solidFill>
          <a:srgbClr val="C9A4E4"/>
        </a:solidFill>
      </dgm:spPr>
      <dgm:t>
        <a:bodyPr/>
        <a:lstStyle/>
        <a:p>
          <a:r>
            <a:rPr lang="pl-PL" dirty="0" smtClean="0"/>
            <a:t>Asystencja</a:t>
          </a:r>
          <a:endParaRPr lang="pl-PL" dirty="0"/>
        </a:p>
      </dgm:t>
    </dgm:pt>
    <dgm:pt modelId="{56D07A5F-B771-453E-AEBF-A5E641E76C19}" type="parTrans" cxnId="{96FEE612-044B-4C7F-966B-58017E2F0BB2}">
      <dgm:prSet/>
      <dgm:spPr/>
      <dgm:t>
        <a:bodyPr/>
        <a:lstStyle/>
        <a:p>
          <a:endParaRPr lang="pl-PL"/>
        </a:p>
      </dgm:t>
    </dgm:pt>
    <dgm:pt modelId="{879ABDB2-B7BC-4999-9EA0-16DF4D1188EE}" type="sibTrans" cxnId="{96FEE612-044B-4C7F-966B-58017E2F0BB2}">
      <dgm:prSet/>
      <dgm:spPr/>
      <dgm:t>
        <a:bodyPr/>
        <a:lstStyle/>
        <a:p>
          <a:endParaRPr lang="pl-PL"/>
        </a:p>
      </dgm:t>
    </dgm:pt>
    <dgm:pt modelId="{95ADED54-8B07-4C61-9735-C17C3FCC3386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 smtClean="0"/>
            <a:t>Opieka</a:t>
          </a:r>
          <a:endParaRPr lang="pl-PL" dirty="0"/>
        </a:p>
      </dgm:t>
    </dgm:pt>
    <dgm:pt modelId="{6695F533-7BBD-458E-A4FF-CB2FD14AD7E7}" type="parTrans" cxnId="{206409F8-9456-4CFB-9436-094A1F57B627}">
      <dgm:prSet/>
      <dgm:spPr/>
      <dgm:t>
        <a:bodyPr/>
        <a:lstStyle/>
        <a:p>
          <a:endParaRPr lang="pl-PL"/>
        </a:p>
      </dgm:t>
    </dgm:pt>
    <dgm:pt modelId="{FB75A913-793C-41BE-AD13-352C196AEE72}" type="sibTrans" cxnId="{206409F8-9456-4CFB-9436-094A1F57B627}">
      <dgm:prSet/>
      <dgm:spPr/>
      <dgm:t>
        <a:bodyPr/>
        <a:lstStyle/>
        <a:p>
          <a:endParaRPr lang="pl-PL"/>
        </a:p>
      </dgm:t>
    </dgm:pt>
    <dgm:pt modelId="{7628A8E7-FE95-4EA8-8EA3-1C3E9A12A8FF}">
      <dgm:prSet phldrT="[Tekst]"/>
      <dgm:spPr>
        <a:solidFill>
          <a:srgbClr val="A568D2"/>
        </a:solidFill>
      </dgm:spPr>
      <dgm:t>
        <a:bodyPr/>
        <a:lstStyle/>
        <a:p>
          <a:r>
            <a:rPr lang="pl-PL" dirty="0" smtClean="0"/>
            <a:t>Mój Dom</a:t>
          </a:r>
          <a:endParaRPr lang="pl-PL" dirty="0"/>
        </a:p>
      </dgm:t>
    </dgm:pt>
    <dgm:pt modelId="{5093B538-EB48-4168-B752-3A533BAF4D5B}" type="parTrans" cxnId="{CB1C1BAC-A15D-4E69-B290-F1C0E204FB49}">
      <dgm:prSet/>
      <dgm:spPr/>
      <dgm:t>
        <a:bodyPr/>
        <a:lstStyle/>
        <a:p>
          <a:endParaRPr lang="pl-PL"/>
        </a:p>
      </dgm:t>
    </dgm:pt>
    <dgm:pt modelId="{D8007EF9-77C2-4C08-925B-275A0C77CBED}" type="sibTrans" cxnId="{CB1C1BAC-A15D-4E69-B290-F1C0E204FB49}">
      <dgm:prSet/>
      <dgm:spPr/>
      <dgm:t>
        <a:bodyPr/>
        <a:lstStyle/>
        <a:p>
          <a:endParaRPr lang="pl-PL"/>
        </a:p>
      </dgm:t>
    </dgm:pt>
    <dgm:pt modelId="{3FE060CC-1B4D-4ABF-8F55-E24A31E8E62B}" type="pres">
      <dgm:prSet presAssocID="{19020550-7FE3-492E-90F7-B000CFD88B9F}" presName="Name0" presStyleCnt="0">
        <dgm:presLayoutVars>
          <dgm:dir/>
          <dgm:resizeHandles val="exact"/>
        </dgm:presLayoutVars>
      </dgm:prSet>
      <dgm:spPr/>
    </dgm:pt>
    <dgm:pt modelId="{3935887E-B98D-4C71-AE6D-29C9958CF953}" type="pres">
      <dgm:prSet presAssocID="{19020550-7FE3-492E-90F7-B000CFD88B9F}" presName="fgShape" presStyleLbl="fgShp" presStyleIdx="0" presStyleCnt="1" custLinFactNeighborY="-7168"/>
      <dgm:spPr>
        <a:solidFill>
          <a:srgbClr val="FF6600"/>
        </a:solidFill>
      </dgm:spPr>
    </dgm:pt>
    <dgm:pt modelId="{2307F90F-9203-469C-ABB6-F91B0DB4F0E4}" type="pres">
      <dgm:prSet presAssocID="{19020550-7FE3-492E-90F7-B000CFD88B9F}" presName="linComp" presStyleCnt="0"/>
      <dgm:spPr/>
    </dgm:pt>
    <dgm:pt modelId="{9C2E0D5A-F49A-44B7-B831-77946B0FC99C}" type="pres">
      <dgm:prSet presAssocID="{CDC16344-49FF-4466-A683-A398C7DB467A}" presName="compNode" presStyleCnt="0"/>
      <dgm:spPr/>
    </dgm:pt>
    <dgm:pt modelId="{6930CDE5-7E67-49AF-BE63-E048C3C9EACB}" type="pres">
      <dgm:prSet presAssocID="{CDC16344-49FF-4466-A683-A398C7DB467A}" presName="bkgdShape" presStyleLbl="node1" presStyleIdx="0" presStyleCnt="3" custLinFactX="100000" custLinFactNeighborX="105273"/>
      <dgm:spPr/>
      <dgm:t>
        <a:bodyPr/>
        <a:lstStyle/>
        <a:p>
          <a:endParaRPr lang="pl-PL"/>
        </a:p>
      </dgm:t>
    </dgm:pt>
    <dgm:pt modelId="{DC6234DC-2029-4470-BE4B-D75E6B46F8B0}" type="pres">
      <dgm:prSet presAssocID="{CDC16344-49FF-4466-A683-A398C7DB467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0ECDAD-77A9-4084-9157-C2516BFCFAD2}" type="pres">
      <dgm:prSet presAssocID="{CDC16344-49FF-4466-A683-A398C7DB467A}" presName="invisiNode" presStyleLbl="node1" presStyleIdx="0" presStyleCnt="3"/>
      <dgm:spPr/>
    </dgm:pt>
    <dgm:pt modelId="{351375CE-65F6-4641-9F34-7B63374AF51D}" type="pres">
      <dgm:prSet presAssocID="{CDC16344-49FF-4466-A683-A398C7DB467A}" presName="imagNode" presStyleLbl="fgImgPlace1" presStyleIdx="0" presStyleCnt="3"/>
      <dgm:spPr/>
    </dgm:pt>
    <dgm:pt modelId="{0939B84D-16B5-423B-9500-89CA3012AD77}" type="pres">
      <dgm:prSet presAssocID="{879ABDB2-B7BC-4999-9EA0-16DF4D1188EE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549CAE8-6F7A-47C6-AA93-0FDDC35D94AE}" type="pres">
      <dgm:prSet presAssocID="{95ADED54-8B07-4C61-9735-C17C3FCC3386}" presName="compNode" presStyleCnt="0"/>
      <dgm:spPr/>
    </dgm:pt>
    <dgm:pt modelId="{4AA92C05-1BFC-4E51-99B6-CA1B0AAED3CE}" type="pres">
      <dgm:prSet presAssocID="{95ADED54-8B07-4C61-9735-C17C3FCC3386}" presName="bkgdShape" presStyleLbl="node1" presStyleIdx="1" presStyleCnt="3" custLinFactX="-2472" custLinFactNeighborX="-100000"/>
      <dgm:spPr/>
      <dgm:t>
        <a:bodyPr/>
        <a:lstStyle/>
        <a:p>
          <a:endParaRPr lang="pl-PL"/>
        </a:p>
      </dgm:t>
    </dgm:pt>
    <dgm:pt modelId="{6EAC351D-DBBB-4FEA-B0E5-510368B4701F}" type="pres">
      <dgm:prSet presAssocID="{95ADED54-8B07-4C61-9735-C17C3FCC338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A1EEE7-F8BF-44B3-9D90-5198BC021C09}" type="pres">
      <dgm:prSet presAssocID="{95ADED54-8B07-4C61-9735-C17C3FCC3386}" presName="invisiNode" presStyleLbl="node1" presStyleIdx="1" presStyleCnt="3"/>
      <dgm:spPr/>
    </dgm:pt>
    <dgm:pt modelId="{5EFD7FE8-CDEE-4DC0-B79F-5F7622ECEB9E}" type="pres">
      <dgm:prSet presAssocID="{95ADED54-8B07-4C61-9735-C17C3FCC3386}" presName="imagNode" presStyleLbl="fgImgPlace1" presStyleIdx="1" presStyleCnt="3"/>
      <dgm:spPr/>
    </dgm:pt>
    <dgm:pt modelId="{DE39ABE2-728E-482B-9CF8-688BB82BEC06}" type="pres">
      <dgm:prSet presAssocID="{FB75A913-793C-41BE-AD13-352C196AEE7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8DF9453-5A8C-4656-953D-D478F92418FB}" type="pres">
      <dgm:prSet presAssocID="{7628A8E7-FE95-4EA8-8EA3-1C3E9A12A8FF}" presName="compNode" presStyleCnt="0"/>
      <dgm:spPr/>
    </dgm:pt>
    <dgm:pt modelId="{98766DAC-F80E-40F1-8ADD-B36B98ECA072}" type="pres">
      <dgm:prSet presAssocID="{7628A8E7-FE95-4EA8-8EA3-1C3E9A12A8FF}" presName="bkgdShape" presStyleLbl="node1" presStyleIdx="2" presStyleCnt="3" custLinFactX="-2897" custLinFactNeighborX="-100000"/>
      <dgm:spPr/>
      <dgm:t>
        <a:bodyPr/>
        <a:lstStyle/>
        <a:p>
          <a:endParaRPr lang="pl-PL"/>
        </a:p>
      </dgm:t>
    </dgm:pt>
    <dgm:pt modelId="{F3463EFB-F8B6-4785-846F-939C939A8A70}" type="pres">
      <dgm:prSet presAssocID="{7628A8E7-FE95-4EA8-8EA3-1C3E9A12A8F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20AED1-0704-46AC-A1D4-F89B122F3285}" type="pres">
      <dgm:prSet presAssocID="{7628A8E7-FE95-4EA8-8EA3-1C3E9A12A8FF}" presName="invisiNode" presStyleLbl="node1" presStyleIdx="2" presStyleCnt="3"/>
      <dgm:spPr/>
    </dgm:pt>
    <dgm:pt modelId="{8AB2E80D-6152-408B-B9A3-40024A687172}" type="pres">
      <dgm:prSet presAssocID="{7628A8E7-FE95-4EA8-8EA3-1C3E9A12A8FF}" presName="imagNode" presStyleLbl="fgImgPlace1" presStyleIdx="2" presStyleCnt="3" custFlipHor="1" custScaleX="13343" custScaleY="13343" custLinFactNeighborX="-4951" custLinFactNeighborY="3579"/>
      <dgm:spPr/>
    </dgm:pt>
  </dgm:ptLst>
  <dgm:cxnLst>
    <dgm:cxn modelId="{F588D881-5B1D-45A0-B40D-660F97AC0637}" type="presOf" srcId="{19020550-7FE3-492E-90F7-B000CFD88B9F}" destId="{3FE060CC-1B4D-4ABF-8F55-E24A31E8E62B}" srcOrd="0" destOrd="0" presId="urn:microsoft.com/office/officeart/2005/8/layout/hList7"/>
    <dgm:cxn modelId="{91D17FC4-E504-46FB-A66C-03536805F336}" type="presOf" srcId="{CDC16344-49FF-4466-A683-A398C7DB467A}" destId="{6930CDE5-7E67-49AF-BE63-E048C3C9EACB}" srcOrd="0" destOrd="0" presId="urn:microsoft.com/office/officeart/2005/8/layout/hList7"/>
    <dgm:cxn modelId="{497DE425-AC7F-4D92-A0E9-69A240C34D68}" type="presOf" srcId="{CDC16344-49FF-4466-A683-A398C7DB467A}" destId="{DC6234DC-2029-4470-BE4B-D75E6B46F8B0}" srcOrd="1" destOrd="0" presId="urn:microsoft.com/office/officeart/2005/8/layout/hList7"/>
    <dgm:cxn modelId="{4F685D1D-2D47-44CF-BD9C-7318DFDCCEC0}" type="presOf" srcId="{95ADED54-8B07-4C61-9735-C17C3FCC3386}" destId="{4AA92C05-1BFC-4E51-99B6-CA1B0AAED3CE}" srcOrd="0" destOrd="0" presId="urn:microsoft.com/office/officeart/2005/8/layout/hList7"/>
    <dgm:cxn modelId="{AC683DC1-04E5-4B03-B464-F363458DBE7A}" type="presOf" srcId="{95ADED54-8B07-4C61-9735-C17C3FCC3386}" destId="{6EAC351D-DBBB-4FEA-B0E5-510368B4701F}" srcOrd="1" destOrd="0" presId="urn:microsoft.com/office/officeart/2005/8/layout/hList7"/>
    <dgm:cxn modelId="{96FEE612-044B-4C7F-966B-58017E2F0BB2}" srcId="{19020550-7FE3-492E-90F7-B000CFD88B9F}" destId="{CDC16344-49FF-4466-A683-A398C7DB467A}" srcOrd="0" destOrd="0" parTransId="{56D07A5F-B771-453E-AEBF-A5E641E76C19}" sibTransId="{879ABDB2-B7BC-4999-9EA0-16DF4D1188EE}"/>
    <dgm:cxn modelId="{F523085C-FFE4-4514-80FC-B215A2CD90C6}" type="presOf" srcId="{879ABDB2-B7BC-4999-9EA0-16DF4D1188EE}" destId="{0939B84D-16B5-423B-9500-89CA3012AD77}" srcOrd="0" destOrd="0" presId="urn:microsoft.com/office/officeart/2005/8/layout/hList7"/>
    <dgm:cxn modelId="{B0F7D509-E05C-4E55-9B13-1C48A5A63E0A}" type="presOf" srcId="{7628A8E7-FE95-4EA8-8EA3-1C3E9A12A8FF}" destId="{F3463EFB-F8B6-4785-846F-939C939A8A70}" srcOrd="1" destOrd="0" presId="urn:microsoft.com/office/officeart/2005/8/layout/hList7"/>
    <dgm:cxn modelId="{CB1C1BAC-A15D-4E69-B290-F1C0E204FB49}" srcId="{19020550-7FE3-492E-90F7-B000CFD88B9F}" destId="{7628A8E7-FE95-4EA8-8EA3-1C3E9A12A8FF}" srcOrd="2" destOrd="0" parTransId="{5093B538-EB48-4168-B752-3A533BAF4D5B}" sibTransId="{D8007EF9-77C2-4C08-925B-275A0C77CBED}"/>
    <dgm:cxn modelId="{206409F8-9456-4CFB-9436-094A1F57B627}" srcId="{19020550-7FE3-492E-90F7-B000CFD88B9F}" destId="{95ADED54-8B07-4C61-9735-C17C3FCC3386}" srcOrd="1" destOrd="0" parTransId="{6695F533-7BBD-458E-A4FF-CB2FD14AD7E7}" sibTransId="{FB75A913-793C-41BE-AD13-352C196AEE72}"/>
    <dgm:cxn modelId="{4FC600DA-C727-44D6-9A57-B146493BF858}" type="presOf" srcId="{FB75A913-793C-41BE-AD13-352C196AEE72}" destId="{DE39ABE2-728E-482B-9CF8-688BB82BEC06}" srcOrd="0" destOrd="0" presId="urn:microsoft.com/office/officeart/2005/8/layout/hList7"/>
    <dgm:cxn modelId="{9C4B6F07-7CEB-4E2D-8E56-69255676830F}" type="presOf" srcId="{7628A8E7-FE95-4EA8-8EA3-1C3E9A12A8FF}" destId="{98766DAC-F80E-40F1-8ADD-B36B98ECA072}" srcOrd="0" destOrd="0" presId="urn:microsoft.com/office/officeart/2005/8/layout/hList7"/>
    <dgm:cxn modelId="{EE62DA80-5A07-4D38-91FD-A4068D3CC850}" type="presParOf" srcId="{3FE060CC-1B4D-4ABF-8F55-E24A31E8E62B}" destId="{3935887E-B98D-4C71-AE6D-29C9958CF953}" srcOrd="0" destOrd="0" presId="urn:microsoft.com/office/officeart/2005/8/layout/hList7"/>
    <dgm:cxn modelId="{8F17B201-4BC0-42CC-B1C7-416901900359}" type="presParOf" srcId="{3FE060CC-1B4D-4ABF-8F55-E24A31E8E62B}" destId="{2307F90F-9203-469C-ABB6-F91B0DB4F0E4}" srcOrd="1" destOrd="0" presId="urn:microsoft.com/office/officeart/2005/8/layout/hList7"/>
    <dgm:cxn modelId="{CDC1326E-D624-4BD5-9D44-2B0154EDEEB7}" type="presParOf" srcId="{2307F90F-9203-469C-ABB6-F91B0DB4F0E4}" destId="{9C2E0D5A-F49A-44B7-B831-77946B0FC99C}" srcOrd="0" destOrd="0" presId="urn:microsoft.com/office/officeart/2005/8/layout/hList7"/>
    <dgm:cxn modelId="{7DF43A00-E682-4979-94C6-9A81199CBBBD}" type="presParOf" srcId="{9C2E0D5A-F49A-44B7-B831-77946B0FC99C}" destId="{6930CDE5-7E67-49AF-BE63-E048C3C9EACB}" srcOrd="0" destOrd="0" presId="urn:microsoft.com/office/officeart/2005/8/layout/hList7"/>
    <dgm:cxn modelId="{AE52898A-813E-4B50-B1F4-566F8A140DEC}" type="presParOf" srcId="{9C2E0D5A-F49A-44B7-B831-77946B0FC99C}" destId="{DC6234DC-2029-4470-BE4B-D75E6B46F8B0}" srcOrd="1" destOrd="0" presId="urn:microsoft.com/office/officeart/2005/8/layout/hList7"/>
    <dgm:cxn modelId="{F89AEFF0-D485-427B-882C-87E281CBAF51}" type="presParOf" srcId="{9C2E0D5A-F49A-44B7-B831-77946B0FC99C}" destId="{110ECDAD-77A9-4084-9157-C2516BFCFAD2}" srcOrd="2" destOrd="0" presId="urn:microsoft.com/office/officeart/2005/8/layout/hList7"/>
    <dgm:cxn modelId="{2CD4F290-3C24-46AE-92A9-86E8400D20F8}" type="presParOf" srcId="{9C2E0D5A-F49A-44B7-B831-77946B0FC99C}" destId="{351375CE-65F6-4641-9F34-7B63374AF51D}" srcOrd="3" destOrd="0" presId="urn:microsoft.com/office/officeart/2005/8/layout/hList7"/>
    <dgm:cxn modelId="{DD8FEB88-24EE-4566-8AE9-8E0A0EABA2B5}" type="presParOf" srcId="{2307F90F-9203-469C-ABB6-F91B0DB4F0E4}" destId="{0939B84D-16B5-423B-9500-89CA3012AD77}" srcOrd="1" destOrd="0" presId="urn:microsoft.com/office/officeart/2005/8/layout/hList7"/>
    <dgm:cxn modelId="{66F061CA-631D-489A-BED5-AED0E4969FBF}" type="presParOf" srcId="{2307F90F-9203-469C-ABB6-F91B0DB4F0E4}" destId="{5549CAE8-6F7A-47C6-AA93-0FDDC35D94AE}" srcOrd="2" destOrd="0" presId="urn:microsoft.com/office/officeart/2005/8/layout/hList7"/>
    <dgm:cxn modelId="{81377F86-2009-449E-A298-A9FF0BC57A0B}" type="presParOf" srcId="{5549CAE8-6F7A-47C6-AA93-0FDDC35D94AE}" destId="{4AA92C05-1BFC-4E51-99B6-CA1B0AAED3CE}" srcOrd="0" destOrd="0" presId="urn:microsoft.com/office/officeart/2005/8/layout/hList7"/>
    <dgm:cxn modelId="{801F10C8-51DE-4536-A6FD-DFC154BBA3B2}" type="presParOf" srcId="{5549CAE8-6F7A-47C6-AA93-0FDDC35D94AE}" destId="{6EAC351D-DBBB-4FEA-B0E5-510368B4701F}" srcOrd="1" destOrd="0" presId="urn:microsoft.com/office/officeart/2005/8/layout/hList7"/>
    <dgm:cxn modelId="{2BFCE5F6-9E17-4CDC-91F7-3CB2DAFE0A7F}" type="presParOf" srcId="{5549CAE8-6F7A-47C6-AA93-0FDDC35D94AE}" destId="{A4A1EEE7-F8BF-44B3-9D90-5198BC021C09}" srcOrd="2" destOrd="0" presId="urn:microsoft.com/office/officeart/2005/8/layout/hList7"/>
    <dgm:cxn modelId="{9A1A5ABF-0190-4987-8E04-22B7530B7FAE}" type="presParOf" srcId="{5549CAE8-6F7A-47C6-AA93-0FDDC35D94AE}" destId="{5EFD7FE8-CDEE-4DC0-B79F-5F7622ECEB9E}" srcOrd="3" destOrd="0" presId="urn:microsoft.com/office/officeart/2005/8/layout/hList7"/>
    <dgm:cxn modelId="{67B457E9-BD56-4CBD-97F7-FE24C5A4889D}" type="presParOf" srcId="{2307F90F-9203-469C-ABB6-F91B0DB4F0E4}" destId="{DE39ABE2-728E-482B-9CF8-688BB82BEC06}" srcOrd="3" destOrd="0" presId="urn:microsoft.com/office/officeart/2005/8/layout/hList7"/>
    <dgm:cxn modelId="{2826E1DB-1B69-47CD-8E84-A61EDC1FDDB2}" type="presParOf" srcId="{2307F90F-9203-469C-ABB6-F91B0DB4F0E4}" destId="{48DF9453-5A8C-4656-953D-D478F92418FB}" srcOrd="4" destOrd="0" presId="urn:microsoft.com/office/officeart/2005/8/layout/hList7"/>
    <dgm:cxn modelId="{CE6DE856-BCA9-495A-A382-F7369F1D737B}" type="presParOf" srcId="{48DF9453-5A8C-4656-953D-D478F92418FB}" destId="{98766DAC-F80E-40F1-8ADD-B36B98ECA072}" srcOrd="0" destOrd="0" presId="urn:microsoft.com/office/officeart/2005/8/layout/hList7"/>
    <dgm:cxn modelId="{5579136A-211A-4093-872C-CD545FCA8340}" type="presParOf" srcId="{48DF9453-5A8C-4656-953D-D478F92418FB}" destId="{F3463EFB-F8B6-4785-846F-939C939A8A70}" srcOrd="1" destOrd="0" presId="urn:microsoft.com/office/officeart/2005/8/layout/hList7"/>
    <dgm:cxn modelId="{FC8A1908-45E7-435E-9D48-AC53ABAA000E}" type="presParOf" srcId="{48DF9453-5A8C-4656-953D-D478F92418FB}" destId="{1D20AED1-0704-46AC-A1D4-F89B122F3285}" srcOrd="2" destOrd="0" presId="urn:microsoft.com/office/officeart/2005/8/layout/hList7"/>
    <dgm:cxn modelId="{734F238D-D5F0-4A37-B510-012CB5B3EC4F}" type="presParOf" srcId="{48DF9453-5A8C-4656-953D-D478F92418FB}" destId="{8AB2E80D-6152-408B-B9A3-40024A6871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94D41-447E-4DA2-B1FF-112BFCE52D38}">
      <dsp:nvSpPr>
        <dsp:cNvPr id="0" name=""/>
        <dsp:cNvSpPr/>
      </dsp:nvSpPr>
      <dsp:spPr>
        <a:xfrm>
          <a:off x="1312647" y="90706"/>
          <a:ext cx="1588345" cy="794172"/>
        </a:xfrm>
        <a:prstGeom prst="roundRect">
          <a:avLst>
            <a:gd name="adj" fmla="val 10000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cap="small" baseline="0" dirty="0" smtClean="0">
              <a:solidFill>
                <a:schemeClr val="bg1"/>
              </a:solidFill>
            </a:rPr>
            <a:t>wsparcie społeczne</a:t>
          </a:r>
          <a:endParaRPr lang="pl-PL" sz="2100" b="1" kern="1200" cap="small" baseline="0" dirty="0">
            <a:solidFill>
              <a:schemeClr val="bg1"/>
            </a:solidFill>
          </a:endParaRPr>
        </a:p>
      </dsp:txBody>
      <dsp:txXfrm>
        <a:off x="1335908" y="113967"/>
        <a:ext cx="1541823" cy="747650"/>
      </dsp:txXfrm>
    </dsp:sp>
    <dsp:sp modelId="{C28DFB63-0C54-4788-8A8B-EFA0BA3D5D46}">
      <dsp:nvSpPr>
        <dsp:cNvPr id="0" name=""/>
        <dsp:cNvSpPr/>
      </dsp:nvSpPr>
      <dsp:spPr>
        <a:xfrm rot="3600000">
          <a:off x="2348535" y="1485104"/>
          <a:ext cx="828647" cy="277960"/>
        </a:xfrm>
        <a:prstGeom prst="left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b="1" kern="1200" dirty="0">
            <a:solidFill>
              <a:schemeClr val="tx1"/>
            </a:solidFill>
          </a:endParaRPr>
        </a:p>
      </dsp:txBody>
      <dsp:txXfrm>
        <a:off x="2431923" y="1540696"/>
        <a:ext cx="661871" cy="166776"/>
      </dsp:txXfrm>
    </dsp:sp>
    <dsp:sp modelId="{7EAB3F2F-B3A8-4B56-AC50-05FD57BC60F2}">
      <dsp:nvSpPr>
        <dsp:cNvPr id="0" name=""/>
        <dsp:cNvSpPr/>
      </dsp:nvSpPr>
      <dsp:spPr>
        <a:xfrm>
          <a:off x="2624725" y="2363290"/>
          <a:ext cx="1588345" cy="7941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cap="small" baseline="0" dirty="0" smtClean="0">
              <a:solidFill>
                <a:schemeClr val="bg1"/>
              </a:solidFill>
            </a:rPr>
            <a:t>wsparcie</a:t>
          </a:r>
          <a:r>
            <a:rPr lang="pl-PL" sz="2100" b="1" kern="1200" cap="small" dirty="0" smtClean="0">
              <a:solidFill>
                <a:schemeClr val="bg1"/>
              </a:solidFill>
            </a:rPr>
            <a:t> zawodowe</a:t>
          </a:r>
          <a:endParaRPr lang="pl-PL" sz="2100" b="1" kern="1200" cap="small" dirty="0">
            <a:solidFill>
              <a:schemeClr val="bg1"/>
            </a:solidFill>
          </a:endParaRPr>
        </a:p>
      </dsp:txBody>
      <dsp:txXfrm>
        <a:off x="2647986" y="2386551"/>
        <a:ext cx="1541823" cy="747650"/>
      </dsp:txXfrm>
    </dsp:sp>
    <dsp:sp modelId="{500A5231-2F1F-4F48-9969-28B8EBD5DA5D}">
      <dsp:nvSpPr>
        <dsp:cNvPr id="0" name=""/>
        <dsp:cNvSpPr/>
      </dsp:nvSpPr>
      <dsp:spPr>
        <a:xfrm rot="10800000">
          <a:off x="1692496" y="2621396"/>
          <a:ext cx="828647" cy="2779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b="1" kern="1200" dirty="0">
            <a:solidFill>
              <a:schemeClr val="tx1"/>
            </a:solidFill>
          </a:endParaRPr>
        </a:p>
      </dsp:txBody>
      <dsp:txXfrm rot="10800000">
        <a:off x="1775884" y="2676988"/>
        <a:ext cx="661871" cy="166776"/>
      </dsp:txXfrm>
    </dsp:sp>
    <dsp:sp modelId="{8CE2106A-55EF-4BAE-AD2E-FFF08D4E8F84}">
      <dsp:nvSpPr>
        <dsp:cNvPr id="0" name=""/>
        <dsp:cNvSpPr/>
      </dsp:nvSpPr>
      <dsp:spPr>
        <a:xfrm>
          <a:off x="570" y="2363290"/>
          <a:ext cx="1588345" cy="79417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cap="small" baseline="0" dirty="0" smtClean="0">
              <a:solidFill>
                <a:schemeClr val="bg1"/>
              </a:solidFill>
            </a:rPr>
            <a:t>wsparcie zdrowotne</a:t>
          </a:r>
          <a:endParaRPr lang="pl-PL" sz="2100" b="1" kern="1200" cap="small" baseline="0" dirty="0">
            <a:solidFill>
              <a:schemeClr val="bg1"/>
            </a:solidFill>
          </a:endParaRPr>
        </a:p>
      </dsp:txBody>
      <dsp:txXfrm>
        <a:off x="23831" y="2386551"/>
        <a:ext cx="1541823" cy="747650"/>
      </dsp:txXfrm>
    </dsp:sp>
    <dsp:sp modelId="{5845106D-AE28-491C-BFEC-41D05999DDDA}">
      <dsp:nvSpPr>
        <dsp:cNvPr id="0" name=""/>
        <dsp:cNvSpPr/>
      </dsp:nvSpPr>
      <dsp:spPr>
        <a:xfrm rot="18000000">
          <a:off x="1036458" y="1485104"/>
          <a:ext cx="828647" cy="277960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b="1" kern="1200" dirty="0">
            <a:solidFill>
              <a:schemeClr val="tx1"/>
            </a:solidFill>
          </a:endParaRPr>
        </a:p>
      </dsp:txBody>
      <dsp:txXfrm>
        <a:off x="1119846" y="1540696"/>
        <a:ext cx="661871" cy="166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0CDE5-7E67-49AF-BE63-E048C3C9EACB}">
      <dsp:nvSpPr>
        <dsp:cNvPr id="0" name=""/>
        <dsp:cNvSpPr/>
      </dsp:nvSpPr>
      <dsp:spPr>
        <a:xfrm>
          <a:off x="7216309" y="0"/>
          <a:ext cx="3514369" cy="4443412"/>
        </a:xfrm>
        <a:prstGeom prst="roundRect">
          <a:avLst>
            <a:gd name="adj" fmla="val 10000"/>
          </a:avLst>
        </a:prstGeom>
        <a:solidFill>
          <a:srgbClr val="C9A4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100" kern="1200" dirty="0" smtClean="0"/>
            <a:t>Asystencja</a:t>
          </a:r>
          <a:endParaRPr lang="pl-PL" sz="5100" kern="1200" dirty="0"/>
        </a:p>
      </dsp:txBody>
      <dsp:txXfrm>
        <a:off x="7216309" y="1777364"/>
        <a:ext cx="3514369" cy="1777364"/>
      </dsp:txXfrm>
    </dsp:sp>
    <dsp:sp modelId="{351375CE-65F6-4641-9F34-7B63374AF51D}">
      <dsp:nvSpPr>
        <dsp:cNvPr id="0" name=""/>
        <dsp:cNvSpPr/>
      </dsp:nvSpPr>
      <dsp:spPr>
        <a:xfrm>
          <a:off x="1019615" y="266604"/>
          <a:ext cx="1479656" cy="147965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92C05-1BFC-4E51-99B6-CA1B0AAED3CE}">
      <dsp:nvSpPr>
        <dsp:cNvPr id="0" name=""/>
        <dsp:cNvSpPr/>
      </dsp:nvSpPr>
      <dsp:spPr>
        <a:xfrm>
          <a:off x="20814" y="0"/>
          <a:ext cx="3514369" cy="44434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100" kern="1200" dirty="0" smtClean="0"/>
            <a:t>Opieka</a:t>
          </a:r>
          <a:endParaRPr lang="pl-PL" sz="5100" kern="1200" dirty="0"/>
        </a:p>
      </dsp:txBody>
      <dsp:txXfrm>
        <a:off x="20814" y="1777364"/>
        <a:ext cx="3514369" cy="1777364"/>
      </dsp:txXfrm>
    </dsp:sp>
    <dsp:sp modelId="{5EFD7FE8-CDEE-4DC0-B79F-5F7622ECEB9E}">
      <dsp:nvSpPr>
        <dsp:cNvPr id="0" name=""/>
        <dsp:cNvSpPr/>
      </dsp:nvSpPr>
      <dsp:spPr>
        <a:xfrm>
          <a:off x="4639415" y="266604"/>
          <a:ext cx="1479656" cy="1479656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66DAC-F80E-40F1-8ADD-B36B98ECA072}">
      <dsp:nvSpPr>
        <dsp:cNvPr id="0" name=""/>
        <dsp:cNvSpPr/>
      </dsp:nvSpPr>
      <dsp:spPr>
        <a:xfrm>
          <a:off x="3625678" y="0"/>
          <a:ext cx="3514369" cy="4443412"/>
        </a:xfrm>
        <a:prstGeom prst="roundRect">
          <a:avLst>
            <a:gd name="adj" fmla="val 10000"/>
          </a:avLst>
        </a:prstGeom>
        <a:solidFill>
          <a:srgbClr val="A568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100" kern="1200" dirty="0" smtClean="0"/>
            <a:t>Mój Dom</a:t>
          </a:r>
          <a:endParaRPr lang="pl-PL" sz="5100" kern="1200" dirty="0"/>
        </a:p>
      </dsp:txBody>
      <dsp:txXfrm>
        <a:off x="3625678" y="1777364"/>
        <a:ext cx="3514369" cy="1777364"/>
      </dsp:txXfrm>
    </dsp:sp>
    <dsp:sp modelId="{8AB2E80D-6152-408B-B9A3-40024A687172}">
      <dsp:nvSpPr>
        <dsp:cNvPr id="0" name=""/>
        <dsp:cNvSpPr/>
      </dsp:nvSpPr>
      <dsp:spPr>
        <a:xfrm flipH="1">
          <a:off x="8827070" y="960674"/>
          <a:ext cx="197430" cy="197430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5887E-B98D-4C71-AE6D-29C9958CF953}">
      <dsp:nvSpPr>
        <dsp:cNvPr id="0" name=""/>
        <dsp:cNvSpPr/>
      </dsp:nvSpPr>
      <dsp:spPr>
        <a:xfrm>
          <a:off x="430339" y="3506954"/>
          <a:ext cx="9897808" cy="666511"/>
        </a:xfrm>
        <a:prstGeom prst="leftRightArrow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847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91" y="1"/>
            <a:ext cx="2946400" cy="49847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0CE8D4C0-79E7-4FBC-85AC-F78724674973}" type="datetimeFigureOut">
              <a:rPr lang="pl-PL" smtClean="0"/>
              <a:t>12.03.2019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9752"/>
            <a:ext cx="2946400" cy="498476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91" y="9429752"/>
            <a:ext cx="2946400" cy="498476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8A3F5FF-5AE6-4041-8196-872CB957B60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4283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659" cy="49813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813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B542276-F31E-483F-AB74-A28F2389A66B}" type="datetimeFigureOut">
              <a:rPr lang="pl-PL" smtClean="0"/>
              <a:t>12.03.2019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63"/>
            <a:ext cx="5438140" cy="3909239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813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813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F42784B9-C016-439F-B95F-20E22F6C42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8931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40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28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59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670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79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805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805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805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805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805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84B9-C016-439F-B95F-20E22F6C4249}" type="slidenum">
              <a:rPr lang="pl-PL" smtClean="0"/>
              <a:t>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495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72F5-7CB4-4912-AF82-EBF6AC082FA1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2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701B-2F4A-45F3-A511-FD82C32E30A9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134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A11F-38E4-4DED-812D-D88554CCA69B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3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C23C-7FBC-4DA8-877B-4BD3FB4A2E69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0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780-3EFB-4E8D-97F3-919A9CF4CBFA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FD44-D7A1-4293-8A0D-D9DC10D8A3C5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30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293A-B064-4CCA-BDE9-9D6D45DA3155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740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FCA4-02B4-4440-931E-D20058509C01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132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962C-567E-4239-926A-DE6464ECBFE1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01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2DFB-E2CC-494A-9071-1B77E383B2C2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50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5C6-E4C0-4B62-A962-A82A0A484719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82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51016-A435-4D82-B2A8-AA789D23675C}" type="datetime1">
              <a:rPr lang="pl-PL" smtClean="0"/>
              <a:t>12.03.2019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9C31-F6F1-448F-B88F-963ABACF0B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16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351314" y="4467497"/>
            <a:ext cx="768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76" y="6016988"/>
            <a:ext cx="2683719" cy="623233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32185" y="1922952"/>
            <a:ext cx="12159815" cy="831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sz="3600" b="1" dirty="0" smtClean="0">
                <a:solidFill>
                  <a:srgbClr val="FF6600"/>
                </a:solidFill>
                <a:latin typeface="+mn-lt"/>
              </a:rPr>
              <a:t>Plan wsparcia </a:t>
            </a:r>
            <a:r>
              <a:rPr lang="pl-PL" sz="3200" b="1" dirty="0" smtClean="0">
                <a:solidFill>
                  <a:srgbClr val="FF6600"/>
                </a:solidFill>
                <a:latin typeface="+mn-lt"/>
              </a:rPr>
              <a:t>2019</a:t>
            </a:r>
            <a:endParaRPr lang="pl-PL" sz="32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0" y="44982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7030A0"/>
                </a:solidFill>
              </a:rPr>
              <a:t>Solidarnościowy Fundusz Wsparcia </a:t>
            </a:r>
            <a:br>
              <a:rPr lang="pl-PL" sz="3600" b="1" dirty="0" smtClean="0">
                <a:solidFill>
                  <a:srgbClr val="7030A0"/>
                </a:solidFill>
              </a:rPr>
            </a:br>
            <a:r>
              <a:rPr lang="pl-PL" sz="3600" b="1" dirty="0" smtClean="0">
                <a:solidFill>
                  <a:srgbClr val="7030A0"/>
                </a:solidFill>
              </a:rPr>
              <a:t>Osób Niepełnosprawnych</a:t>
            </a:r>
            <a:endParaRPr lang="pl-PL" sz="3600" b="1" dirty="0">
              <a:solidFill>
                <a:srgbClr val="7030A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86" y="2879677"/>
            <a:ext cx="2439100" cy="24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887106" y="2483213"/>
            <a:ext cx="4278572" cy="339520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pl-PL" sz="2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pl-PL" sz="5500" dirty="0" smtClean="0"/>
              <a:t>m.in. likwidacja </a:t>
            </a:r>
            <a:r>
              <a:rPr lang="pl-PL" sz="5500" dirty="0"/>
              <a:t>barier i udostępnienie dla osób niepełnosprawnych </a:t>
            </a:r>
            <a:r>
              <a:rPr lang="pl-PL" sz="5500" dirty="0" smtClean="0"/>
              <a:t>8 parków </a:t>
            </a:r>
            <a:r>
              <a:rPr lang="pl-PL" sz="5500" dirty="0"/>
              <a:t>n</a:t>
            </a:r>
            <a:r>
              <a:rPr lang="pl-PL" sz="5500" dirty="0" smtClean="0"/>
              <a:t>arodowych (tj. </a:t>
            </a:r>
            <a:r>
              <a:rPr lang="pl-PL" sz="5500" dirty="0"/>
              <a:t>Babiogórski Park Narodowy, Bieszczadzki Park Narodowy, Park Narodowy Gór Stołowych, Pieniński Park Narodowy, Świętokrzyski Park Narodowy, Tatrzański Park Narodowy, Wielkopolski Park Narodowy, Wigierski Park Narodowy</a:t>
            </a:r>
            <a:r>
              <a:rPr lang="pl-PL" sz="5500" dirty="0" smtClean="0"/>
              <a:t>).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81684" y="1248767"/>
            <a:ext cx="3207223" cy="5247566"/>
          </a:xfrm>
        </p:spPr>
        <p:txBody>
          <a:bodyPr>
            <a:noAutofit/>
          </a:bodyPr>
          <a:lstStyle/>
          <a:p>
            <a:r>
              <a:rPr lang="pl-PL" sz="2000" b="1" dirty="0"/>
              <a:t>Przykładowe zadanie </a:t>
            </a:r>
            <a:r>
              <a:rPr lang="pl-PL" sz="2000" b="1" dirty="0">
                <a:solidFill>
                  <a:srgbClr val="FF6600"/>
                </a:solidFill>
              </a:rPr>
              <a:t>MORSKIE OKO BEZ BARIER</a:t>
            </a:r>
          </a:p>
          <a:p>
            <a:pPr marL="0" indent="0">
              <a:buNone/>
            </a:pPr>
            <a:r>
              <a:rPr lang="pl-PL" sz="1800" dirty="0" smtClean="0"/>
              <a:t>Dofinansowanie</a:t>
            </a:r>
            <a:r>
              <a:rPr lang="pl-PL" sz="1800" dirty="0"/>
              <a:t>:</a:t>
            </a:r>
          </a:p>
          <a:p>
            <a:r>
              <a:rPr lang="pl-PL" sz="1800" dirty="0"/>
              <a:t>zakupu samochodu elektrycznego mieszczącego 2 osoby niepełnosprawne i 2 towarzyszące,</a:t>
            </a:r>
          </a:p>
          <a:p>
            <a:r>
              <a:rPr lang="pl-PL" sz="1800" dirty="0"/>
              <a:t>projektu i realizacji remontu zejścia nad staw, włącznie z budową rampy zjazdowej oraz dostosowania szlaku dookoła stawu (remont mostu, przebudowa nawierzchni, budowa podestów, niwelacja kąta podjazdów</a:t>
            </a:r>
            <a:r>
              <a:rPr lang="pl-PL" sz="1800" dirty="0" smtClean="0"/>
              <a:t>).</a:t>
            </a:r>
            <a:endParaRPr lang="pl-PL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14" y="1245504"/>
            <a:ext cx="3459652" cy="4697688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209743"/>
            <a:ext cx="121920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 smtClean="0">
                <a:solidFill>
                  <a:srgbClr val="7030A0"/>
                </a:solidFill>
              </a:rPr>
              <a:t>Ministerstwo Środowiska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87106" y="1248767"/>
            <a:ext cx="4278572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1108677" y="1350447"/>
            <a:ext cx="1958864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Cel</a:t>
            </a:r>
            <a:endParaRPr lang="pl-PL" sz="32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87106" y="2436123"/>
            <a:ext cx="4278572" cy="35149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8246867" y="1182515"/>
            <a:ext cx="289807" cy="481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1181135" y="1182515"/>
            <a:ext cx="695678" cy="481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8536674" y="1248767"/>
            <a:ext cx="2647665" cy="47023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6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37" y="1238892"/>
            <a:ext cx="7068314" cy="4712209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4633415" y="995644"/>
            <a:ext cx="825691" cy="503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209743"/>
            <a:ext cx="121920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 smtClean="0">
                <a:solidFill>
                  <a:srgbClr val="7030A0"/>
                </a:solidFill>
              </a:rPr>
              <a:t>Ministerstwo Cyfryzacji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887106" y="2509200"/>
            <a:ext cx="4278572" cy="3444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 smtClean="0"/>
              <a:t>Działania </a:t>
            </a:r>
            <a:r>
              <a:rPr lang="pl-PL" sz="2200" b="1" dirty="0"/>
              <a:t>cyfrowe </a:t>
            </a:r>
          </a:p>
          <a:p>
            <a:pPr marL="0" indent="0">
              <a:buNone/>
            </a:pPr>
            <a:r>
              <a:rPr lang="pl-PL" sz="2200" dirty="0"/>
              <a:t>m. in. dostosowanie stron lub aplikacji internetowych w ramach jednego punktu dostępu do informacji i e-usług państwa oraz wsparcie działań umożliwiających dostęp osób niepełnosprawnych do usług dostępu do szybkiego </a:t>
            </a:r>
            <a:r>
              <a:rPr lang="pl-PL" sz="2200" dirty="0" err="1"/>
              <a:t>internetu</a:t>
            </a:r>
            <a:r>
              <a:rPr lang="pl-PL" sz="2200" dirty="0"/>
              <a:t>. </a:t>
            </a:r>
          </a:p>
          <a:p>
            <a:pPr marL="0" indent="0" algn="just">
              <a:buNone/>
            </a:pPr>
            <a:endParaRPr lang="pl-PL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87106" y="1248767"/>
            <a:ext cx="4278572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1108677" y="1350447"/>
            <a:ext cx="1958864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Cel</a:t>
            </a:r>
            <a:endParaRPr lang="pl-PL" sz="32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1184341" y="995644"/>
            <a:ext cx="897234" cy="503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87106" y="2436123"/>
            <a:ext cx="4278572" cy="35149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465930" y="1248767"/>
            <a:ext cx="5718410" cy="47023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0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2393" y="2750024"/>
            <a:ext cx="12179607" cy="71899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7030A0"/>
                </a:solidFill>
                <a:latin typeface="+mn-lt"/>
              </a:rPr>
              <a:t>Dziękuję za uwagę</a:t>
            </a:r>
            <a:endParaRPr lang="pl-PL" sz="4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76" y="6016988"/>
            <a:ext cx="2683719" cy="6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6587064"/>
              </p:ext>
            </p:extLst>
          </p:nvPr>
        </p:nvGraphicFramePr>
        <p:xfrm>
          <a:off x="3981733" y="2572600"/>
          <a:ext cx="4213641" cy="32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209743"/>
            <a:ext cx="121920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>
                <a:solidFill>
                  <a:srgbClr val="7030A0"/>
                </a:solidFill>
              </a:rPr>
              <a:t>Fundusz </a:t>
            </a:r>
            <a:r>
              <a:rPr lang="pl-PL" sz="3600" b="1" dirty="0" smtClean="0">
                <a:solidFill>
                  <a:srgbClr val="7030A0"/>
                </a:solidFill>
              </a:rPr>
              <a:t>Solidarnościowy 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29" name="Strzałka w prawo 28"/>
          <p:cNvSpPr/>
          <p:nvPr/>
        </p:nvSpPr>
        <p:spPr>
          <a:xfrm>
            <a:off x="1746914" y="1232969"/>
            <a:ext cx="2661480" cy="28575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84493" y="988917"/>
            <a:ext cx="1262421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status</a:t>
            </a:r>
            <a:r>
              <a:rPr lang="pl-PL" sz="3600" b="1" dirty="0" smtClean="0"/>
              <a:t>         </a:t>
            </a:r>
            <a:endParaRPr lang="pl-PL" sz="3600" b="1" dirty="0"/>
          </a:p>
        </p:txBody>
      </p:sp>
      <p:sp>
        <p:nvSpPr>
          <p:cNvPr id="20" name="Strzałka w prawo 19"/>
          <p:cNvSpPr/>
          <p:nvPr/>
        </p:nvSpPr>
        <p:spPr>
          <a:xfrm>
            <a:off x="2552127" y="1929005"/>
            <a:ext cx="1856266" cy="28575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484493" y="1671305"/>
            <a:ext cx="2013047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dysponent</a:t>
            </a:r>
            <a:r>
              <a:rPr lang="pl-PL" sz="3600" b="1" dirty="0" smtClean="0"/>
              <a:t>         </a:t>
            </a:r>
            <a:endParaRPr lang="pl-PL" sz="3600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469639" y="1043789"/>
            <a:ext cx="6066427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p</a:t>
            </a:r>
            <a:r>
              <a:rPr lang="pl-PL" sz="2400" b="1" dirty="0" smtClean="0">
                <a:solidFill>
                  <a:srgbClr val="7030A0"/>
                </a:solidFill>
              </a:rPr>
              <a:t>aństwowy fundusz celowy</a:t>
            </a:r>
            <a:r>
              <a:rPr lang="pl-PL" sz="2800" b="1" dirty="0" smtClean="0"/>
              <a:t>         </a:t>
            </a:r>
            <a:endParaRPr lang="pl-PL" sz="2800" b="1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4469639" y="1812151"/>
            <a:ext cx="746987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m</a:t>
            </a:r>
            <a:r>
              <a:rPr lang="pl-PL" sz="2400" b="1" dirty="0" smtClean="0">
                <a:solidFill>
                  <a:srgbClr val="7030A0"/>
                </a:solidFill>
              </a:rPr>
              <a:t>inister właściwy do spraw zabezpieczenia społecznego</a:t>
            </a:r>
            <a:endParaRPr lang="pl-PL" sz="2800" b="1" dirty="0"/>
          </a:p>
        </p:txBody>
      </p:sp>
      <p:sp>
        <p:nvSpPr>
          <p:cNvPr id="10" name="Prostokąt 9"/>
          <p:cNvSpPr/>
          <p:nvPr/>
        </p:nvSpPr>
        <p:spPr>
          <a:xfrm>
            <a:off x="539087" y="2522681"/>
            <a:ext cx="11061510" cy="33526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1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"/>
          <p:cNvSpPr txBox="1">
            <a:spLocks/>
          </p:cNvSpPr>
          <p:nvPr/>
        </p:nvSpPr>
        <p:spPr>
          <a:xfrm>
            <a:off x="4601801" y="1615826"/>
            <a:ext cx="6201219" cy="1053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FF6600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Ogłoszenia planu 31 stycznia 2019 r.</a:t>
            </a:r>
          </a:p>
          <a:p>
            <a:pPr lvl="0"/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 Biuletynie Informacji Publicznej Ministerstwa Rodziny, Pracy i Polityki Społecznej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4590405" y="2945135"/>
            <a:ext cx="5821396" cy="1106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6600" b="1" dirty="0" smtClean="0">
                <a:solidFill>
                  <a:srgbClr val="FF6600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647 mln zł</a:t>
            </a:r>
            <a:endParaRPr lang="pl-PL" sz="6600" b="1" dirty="0">
              <a:solidFill>
                <a:srgbClr val="FF6600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ytuł 1"/>
          <p:cNvSpPr txBox="1">
            <a:spLocks/>
          </p:cNvSpPr>
          <p:nvPr/>
        </p:nvSpPr>
        <p:spPr>
          <a:xfrm>
            <a:off x="4601802" y="3929636"/>
            <a:ext cx="5647671" cy="725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Planowa wysokość przychodów Funduszu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 pierwszym roku funkcjonowania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1596791" y="1589963"/>
            <a:ext cx="2402006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1818362" y="1677995"/>
            <a:ext cx="1958864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Kiedy?</a:t>
            </a:r>
            <a:endParaRPr lang="pl-PL" sz="32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596791" y="3173103"/>
            <a:ext cx="2402006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818362" y="3274783"/>
            <a:ext cx="1958864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Ile?</a:t>
            </a:r>
            <a:endParaRPr lang="pl-PL" sz="32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3672853" y="1677995"/>
            <a:ext cx="854143" cy="42308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>
            <a:off x="3672853" y="3287022"/>
            <a:ext cx="854143" cy="42308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7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191066" y="1115394"/>
            <a:ext cx="11702957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2683719" y="121224"/>
            <a:ext cx="6319604" cy="6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63933666"/>
              </p:ext>
            </p:extLst>
          </p:nvPr>
        </p:nvGraphicFramePr>
        <p:xfrm>
          <a:off x="685800" y="1257088"/>
          <a:ext cx="10758487" cy="444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0" y="209743"/>
            <a:ext cx="121920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>
                <a:solidFill>
                  <a:srgbClr val="7030A0"/>
                </a:solidFill>
              </a:rPr>
              <a:t>P</a:t>
            </a:r>
            <a:r>
              <a:rPr lang="pl-PL" sz="3600" b="1" dirty="0" smtClean="0">
                <a:solidFill>
                  <a:srgbClr val="7030A0"/>
                </a:solidFill>
              </a:rPr>
              <a:t>rogramy – propozycje </a:t>
            </a:r>
            <a:r>
              <a:rPr lang="pl-PL" sz="3600" b="1" dirty="0" err="1" smtClean="0">
                <a:solidFill>
                  <a:srgbClr val="7030A0"/>
                </a:solidFill>
              </a:rPr>
              <a:t>MRPiPS</a:t>
            </a:r>
            <a:endParaRPr lang="pl-PL" sz="3600" b="1" dirty="0">
              <a:solidFill>
                <a:srgbClr val="7030A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98" y="1287955"/>
            <a:ext cx="2952873" cy="19794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44" y="1276820"/>
            <a:ext cx="2140311" cy="222415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1441615"/>
            <a:ext cx="2085250" cy="18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cxnSp>
        <p:nvCxnSpPr>
          <p:cNvPr id="27" name="Łącznik prosty 26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0" y="209743"/>
            <a:ext cx="121920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 smtClean="0">
                <a:solidFill>
                  <a:srgbClr val="7030A0"/>
                </a:solidFill>
              </a:rPr>
              <a:t>Opieka – Pakiet programów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09992" y="1153230"/>
            <a:ext cx="3824571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4174667" y="1153230"/>
            <a:ext cx="3824571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ytuł 1"/>
          <p:cNvSpPr txBox="1">
            <a:spLocks/>
          </p:cNvSpPr>
          <p:nvPr/>
        </p:nvSpPr>
        <p:spPr>
          <a:xfrm>
            <a:off x="4286069" y="1241262"/>
            <a:ext cx="3601766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Opieka </a:t>
            </a:r>
            <a:r>
              <a:rPr lang="pl-PL" sz="2800" b="1" dirty="0" err="1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wytchnieniowa</a:t>
            </a:r>
            <a:endParaRPr lang="pl-PL" sz="28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ytuł 1"/>
          <p:cNvSpPr txBox="1">
            <a:spLocks/>
          </p:cNvSpPr>
          <p:nvPr/>
        </p:nvSpPr>
        <p:spPr>
          <a:xfrm>
            <a:off x="300301" y="1241262"/>
            <a:ext cx="3643951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Usługi opiekuńcze dla osób niepełnosprawnych</a:t>
            </a:r>
            <a:endParaRPr lang="pl-PL" sz="24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8146165" y="1153230"/>
            <a:ext cx="3824571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Tytuł 1"/>
          <p:cNvSpPr txBox="1">
            <a:spLocks/>
          </p:cNvSpPr>
          <p:nvPr/>
        </p:nvSpPr>
        <p:spPr>
          <a:xfrm>
            <a:off x="8250070" y="1241262"/>
            <a:ext cx="3601766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Opieka nad osobami niepełnosprawnymi</a:t>
            </a:r>
            <a:endParaRPr lang="pl-PL" sz="28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Symbol zastępczy stopki 1"/>
          <p:cNvSpPr txBox="1">
            <a:spLocks/>
          </p:cNvSpPr>
          <p:nvPr/>
        </p:nvSpPr>
        <p:spPr>
          <a:xfrm>
            <a:off x="4174667" y="2251196"/>
            <a:ext cx="3814855" cy="894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 dirty="0">
                <a:solidFill>
                  <a:srgbClr val="7030A0"/>
                </a:solidFill>
              </a:rPr>
              <a:t>Wsparcie członków rodziny w opiece nad: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4174667" y="3179921"/>
            <a:ext cx="3824571" cy="1494430"/>
          </a:xfrm>
          <a:prstGeom prst="rect">
            <a:avLst/>
          </a:prstGeom>
          <a:solidFill>
            <a:srgbClr val="C9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Tytuł 1"/>
          <p:cNvSpPr txBox="1">
            <a:spLocks/>
          </p:cNvSpPr>
          <p:nvPr/>
        </p:nvSpPr>
        <p:spPr>
          <a:xfrm>
            <a:off x="4264976" y="3267951"/>
            <a:ext cx="3643951" cy="133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osobami niepełnosprawnymi </a:t>
            </a:r>
            <a:r>
              <a:rPr lang="pl-PL" sz="2000" b="1" dirty="0"/>
              <a:t>ze </a:t>
            </a:r>
            <a:r>
              <a:rPr lang="pl-PL" sz="2000" b="1" dirty="0" smtClean="0"/>
              <a:t>stopniem znacznym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ym typeface="Symbol"/>
              </a:rPr>
              <a:t>d</a:t>
            </a:r>
            <a:r>
              <a:rPr lang="pl-PL" sz="2000" b="1" dirty="0" smtClean="0">
                <a:sym typeface="Symbol"/>
              </a:rPr>
              <a:t>ziećmi </a:t>
            </a:r>
            <a:r>
              <a:rPr lang="pl-PL" sz="2000" b="1" dirty="0">
                <a:sym typeface="Symbol"/>
              </a:rPr>
              <a:t>niepełnosprawnymi</a:t>
            </a:r>
            <a:endParaRPr lang="pl-PL" sz="2000" b="1" dirty="0"/>
          </a:p>
        </p:txBody>
      </p:sp>
      <p:sp>
        <p:nvSpPr>
          <p:cNvPr id="38" name="Symbol zastępczy stopki 1"/>
          <p:cNvSpPr txBox="1">
            <a:spLocks/>
          </p:cNvSpPr>
          <p:nvPr/>
        </p:nvSpPr>
        <p:spPr>
          <a:xfrm>
            <a:off x="200276" y="2251196"/>
            <a:ext cx="3814855" cy="894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 dirty="0">
                <a:solidFill>
                  <a:srgbClr val="7030A0"/>
                </a:solidFill>
              </a:rPr>
              <a:t>Usługi opiekuńcze, </a:t>
            </a:r>
            <a:r>
              <a:rPr lang="pl-PL" sz="2400" b="1" dirty="0" smtClean="0">
                <a:solidFill>
                  <a:srgbClr val="7030A0"/>
                </a:solidFill>
              </a:rPr>
              <a:t>w </a:t>
            </a:r>
            <a:r>
              <a:rPr lang="pl-PL" sz="2400" b="1" dirty="0">
                <a:solidFill>
                  <a:srgbClr val="7030A0"/>
                </a:solidFill>
              </a:rPr>
              <a:t>tym specjalistyczne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200276" y="3179921"/>
            <a:ext cx="3824571" cy="1494430"/>
          </a:xfrm>
          <a:prstGeom prst="rect">
            <a:avLst/>
          </a:prstGeom>
          <a:solidFill>
            <a:srgbClr val="C9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Tytuł 1"/>
          <p:cNvSpPr txBox="1">
            <a:spLocks/>
          </p:cNvSpPr>
          <p:nvPr/>
        </p:nvSpPr>
        <p:spPr>
          <a:xfrm>
            <a:off x="290585" y="3267951"/>
            <a:ext cx="3643951" cy="133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000" b="1" dirty="0" smtClean="0"/>
              <a:t>Osoby niepełnosprawne </a:t>
            </a:r>
          </a:p>
          <a:p>
            <a:pPr lvl="0"/>
            <a:r>
              <a:rPr lang="pl-PL" sz="2000" b="1" dirty="0" smtClean="0"/>
              <a:t>w stopniu </a:t>
            </a:r>
            <a:r>
              <a:rPr lang="pl-PL" sz="2000" b="1" dirty="0"/>
              <a:t>znacznym, do 75 lat</a:t>
            </a:r>
          </a:p>
        </p:txBody>
      </p:sp>
      <p:sp>
        <p:nvSpPr>
          <p:cNvPr id="41" name="Symbol zastępczy stopki 1"/>
          <p:cNvSpPr txBox="1">
            <a:spLocks/>
          </p:cNvSpPr>
          <p:nvPr/>
        </p:nvSpPr>
        <p:spPr>
          <a:xfrm>
            <a:off x="8109153" y="2251196"/>
            <a:ext cx="3924654" cy="894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400" b="1" dirty="0">
                <a:solidFill>
                  <a:srgbClr val="7030A0"/>
                </a:solidFill>
              </a:rPr>
              <a:t>Instrumenty </a:t>
            </a:r>
            <a:r>
              <a:rPr lang="pl-PL" sz="2400" b="1" dirty="0" smtClean="0">
                <a:solidFill>
                  <a:srgbClr val="7030A0"/>
                </a:solidFill>
              </a:rPr>
              <a:t>wsparcia, opieka</a:t>
            </a:r>
            <a:r>
              <a:rPr lang="pl-PL" sz="2400" b="1" dirty="0">
                <a:solidFill>
                  <a:srgbClr val="7030A0"/>
                </a:solidFill>
              </a:rPr>
              <a:t>, </a:t>
            </a:r>
            <a:r>
              <a:rPr lang="pl-PL" sz="2400" b="1" dirty="0" smtClean="0">
                <a:solidFill>
                  <a:srgbClr val="7030A0"/>
                </a:solidFill>
              </a:rPr>
              <a:t>w </a:t>
            </a:r>
            <a:r>
              <a:rPr lang="pl-PL" sz="2400" b="1" dirty="0">
                <a:solidFill>
                  <a:srgbClr val="7030A0"/>
                </a:solidFill>
              </a:rPr>
              <a:t>tym specjalistyczna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8150097" y="3179921"/>
            <a:ext cx="3824571" cy="1494430"/>
          </a:xfrm>
          <a:prstGeom prst="rect">
            <a:avLst/>
          </a:prstGeom>
          <a:solidFill>
            <a:srgbClr val="C9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Tytuł 1"/>
          <p:cNvSpPr txBox="1">
            <a:spLocks/>
          </p:cNvSpPr>
          <p:nvPr/>
        </p:nvSpPr>
        <p:spPr>
          <a:xfrm>
            <a:off x="8240406" y="3267951"/>
            <a:ext cx="3643951" cy="133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/>
              <a:t>Osoby niepełnosprawne </a:t>
            </a:r>
            <a:r>
              <a:rPr lang="pl-PL" sz="2000" b="1" dirty="0"/>
              <a:t>pozostające pod opieką osób pobierających tzw. emeryturę </a:t>
            </a:r>
            <a:r>
              <a:rPr lang="pl-PL" sz="2000" b="1" dirty="0" smtClean="0"/>
              <a:t>EWK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33" y="4749413"/>
            <a:ext cx="1161131" cy="11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191066" y="1115394"/>
            <a:ext cx="11702957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2683719" y="121224"/>
            <a:ext cx="6319604" cy="6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400" b="1" dirty="0">
              <a:solidFill>
                <a:srgbClr val="7030A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0" y="209743"/>
            <a:ext cx="121920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 smtClean="0">
                <a:solidFill>
                  <a:srgbClr val="7030A0"/>
                </a:solidFill>
              </a:rPr>
              <a:t>Pakiet „Mój dom”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8836925" y="1153231"/>
            <a:ext cx="3133811" cy="9901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ytuł 1"/>
          <p:cNvSpPr txBox="1">
            <a:spLocks/>
          </p:cNvSpPr>
          <p:nvPr/>
        </p:nvSpPr>
        <p:spPr>
          <a:xfrm>
            <a:off x="9003323" y="1241262"/>
            <a:ext cx="2848513" cy="799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Mieszkanie bez barier</a:t>
            </a:r>
            <a:endParaRPr lang="pl-PL" sz="28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8836925" y="3797848"/>
            <a:ext cx="3137743" cy="2077562"/>
          </a:xfrm>
          <a:prstGeom prst="rect">
            <a:avLst/>
          </a:prstGeom>
          <a:solidFill>
            <a:srgbClr val="C9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Tytuł 1"/>
          <p:cNvSpPr txBox="1">
            <a:spLocks/>
          </p:cNvSpPr>
          <p:nvPr/>
        </p:nvSpPr>
        <p:spPr>
          <a:xfrm>
            <a:off x="9003323" y="4230172"/>
            <a:ext cx="2801772" cy="133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Zaspokajanie potrzeb mieszkaniowych ON poprzez odpowiednie dostosowanie </a:t>
            </a:r>
          </a:p>
          <a:p>
            <a:r>
              <a:rPr lang="pl-PL" sz="1800" b="1" dirty="0"/>
              <a:t>(w zależności od niepełnosprawności)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8836925" y="2400650"/>
            <a:ext cx="3137743" cy="11068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Tytuł 1"/>
          <p:cNvSpPr txBox="1">
            <a:spLocks/>
          </p:cNvSpPr>
          <p:nvPr/>
        </p:nvSpPr>
        <p:spPr>
          <a:xfrm>
            <a:off x="9082585" y="2391468"/>
            <a:ext cx="2801772" cy="111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Osoby niepełnosprawne </a:t>
            </a:r>
          </a:p>
          <a:p>
            <a:r>
              <a:rPr lang="pl-PL" sz="1800" b="1" dirty="0"/>
              <a:t>z określonymi schorzeniami</a:t>
            </a:r>
          </a:p>
        </p:txBody>
      </p:sp>
      <p:sp>
        <p:nvSpPr>
          <p:cNvPr id="45" name="Prostokąt 44"/>
          <p:cNvSpPr/>
          <p:nvPr/>
        </p:nvSpPr>
        <p:spPr>
          <a:xfrm>
            <a:off x="5479576" y="1153231"/>
            <a:ext cx="3133811" cy="9901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Tytuł 1"/>
          <p:cNvSpPr txBox="1">
            <a:spLocks/>
          </p:cNvSpPr>
          <p:nvPr/>
        </p:nvSpPr>
        <p:spPr>
          <a:xfrm>
            <a:off x="5645974" y="1241262"/>
            <a:ext cx="2848513" cy="799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Budynki bez barier</a:t>
            </a:r>
            <a:endParaRPr lang="pl-PL" sz="28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5479576" y="3797848"/>
            <a:ext cx="3137743" cy="2077562"/>
          </a:xfrm>
          <a:prstGeom prst="rect">
            <a:avLst/>
          </a:prstGeom>
          <a:solidFill>
            <a:srgbClr val="C9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Tytuł 1"/>
          <p:cNvSpPr txBox="1">
            <a:spLocks/>
          </p:cNvSpPr>
          <p:nvPr/>
        </p:nvSpPr>
        <p:spPr>
          <a:xfrm>
            <a:off x="5643348" y="4223348"/>
            <a:ext cx="2801772" cy="133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Bezzwrotne dofinansowanie na pokrycie części wydatków na likwidację barier architektonicznych budynków wielorodzinnych (windy, podjazdy)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5479576" y="2400650"/>
            <a:ext cx="3137743" cy="11068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Tytuł 1"/>
          <p:cNvSpPr txBox="1">
            <a:spLocks/>
          </p:cNvSpPr>
          <p:nvPr/>
        </p:nvSpPr>
        <p:spPr>
          <a:xfrm>
            <a:off x="5656996" y="2391468"/>
            <a:ext cx="2801772" cy="111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Osoby niepełnosprawne </a:t>
            </a:r>
          </a:p>
          <a:p>
            <a:r>
              <a:rPr lang="pl-PL" sz="1800" b="1" dirty="0"/>
              <a:t>o przeciętnych i niskich dochodach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2101755" y="1153231"/>
            <a:ext cx="3133811" cy="9901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Tytuł 1"/>
          <p:cNvSpPr txBox="1">
            <a:spLocks/>
          </p:cNvSpPr>
          <p:nvPr/>
        </p:nvSpPr>
        <p:spPr>
          <a:xfrm>
            <a:off x="2268153" y="1241262"/>
            <a:ext cx="2848513" cy="799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Centra opiekuńczo-mieszkalne</a:t>
            </a:r>
            <a:endParaRPr lang="pl-PL" sz="24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2101755" y="3797848"/>
            <a:ext cx="3137743" cy="2077562"/>
          </a:xfrm>
          <a:prstGeom prst="rect">
            <a:avLst/>
          </a:prstGeom>
          <a:solidFill>
            <a:srgbClr val="C9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Tytuł 1"/>
          <p:cNvSpPr txBox="1">
            <a:spLocks/>
          </p:cNvSpPr>
          <p:nvPr/>
        </p:nvSpPr>
        <p:spPr>
          <a:xfrm>
            <a:off x="2415653" y="3954053"/>
            <a:ext cx="2733533" cy="1811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/>
              <a:t>Umożliwienie </a:t>
            </a:r>
            <a:r>
              <a:rPr lang="pl-PL" sz="1600" b="1" dirty="0"/>
              <a:t>korzystania </a:t>
            </a:r>
            <a:endParaRPr lang="pl-PL" sz="1600" b="1" dirty="0" smtClean="0"/>
          </a:p>
          <a:p>
            <a:r>
              <a:rPr lang="pl-PL" sz="1600" b="1" dirty="0" smtClean="0"/>
              <a:t>z </a:t>
            </a:r>
            <a:r>
              <a:rPr lang="pl-PL" sz="1600" b="1" dirty="0"/>
              <a:t>systemu środowiskowego </a:t>
            </a:r>
            <a:r>
              <a:rPr lang="pl-PL" sz="1600" b="1" dirty="0" smtClean="0"/>
              <a:t>wsparcia</a:t>
            </a:r>
          </a:p>
          <a:p>
            <a:endParaRPr lang="pl-PL" sz="1600" b="1" dirty="0"/>
          </a:p>
          <a:p>
            <a:r>
              <a:rPr lang="pl-PL" sz="1600" b="1" dirty="0" smtClean="0"/>
              <a:t>Zwiększenie </a:t>
            </a:r>
            <a:r>
              <a:rPr lang="pl-PL" sz="1600" b="1" dirty="0"/>
              <a:t>uczestnictwa </a:t>
            </a:r>
            <a:endParaRPr lang="pl-PL" sz="1600" b="1" dirty="0" smtClean="0"/>
          </a:p>
          <a:p>
            <a:r>
              <a:rPr lang="pl-PL" sz="1600" b="1" dirty="0" smtClean="0"/>
              <a:t>w </a:t>
            </a:r>
            <a:r>
              <a:rPr lang="pl-PL" sz="1600" b="1" dirty="0"/>
              <a:t>życiu </a:t>
            </a:r>
            <a:r>
              <a:rPr lang="pl-PL" sz="1600" b="1" dirty="0" smtClean="0"/>
              <a:t>społecznym</a:t>
            </a:r>
          </a:p>
          <a:p>
            <a:endParaRPr lang="pl-PL" sz="1600" b="1" dirty="0"/>
          </a:p>
          <a:p>
            <a:r>
              <a:rPr lang="pl-PL" sz="1600" b="1" dirty="0" smtClean="0"/>
              <a:t>Zapewnienie </a:t>
            </a:r>
            <a:r>
              <a:rPr lang="pl-PL" sz="1600" b="1" dirty="0"/>
              <a:t>opieki </a:t>
            </a:r>
            <a:endParaRPr lang="pl-PL" sz="1600" b="1" dirty="0" smtClean="0"/>
          </a:p>
          <a:p>
            <a:r>
              <a:rPr lang="pl-PL" sz="1600" b="1" dirty="0" smtClean="0"/>
              <a:t>i </a:t>
            </a:r>
            <a:r>
              <a:rPr lang="pl-PL" sz="1600" b="1" dirty="0"/>
              <a:t>specjalistycznych usług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2101755" y="2400650"/>
            <a:ext cx="3137743" cy="11068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Tytuł 1"/>
          <p:cNvSpPr txBox="1">
            <a:spLocks/>
          </p:cNvSpPr>
          <p:nvPr/>
        </p:nvSpPr>
        <p:spPr>
          <a:xfrm>
            <a:off x="2176818" y="2391468"/>
            <a:ext cx="2972369" cy="111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/>
              <a:t>ON ze spektrum autyzmu </a:t>
            </a:r>
            <a:r>
              <a:rPr lang="pl-PL" sz="1800" b="1" dirty="0" smtClean="0"/>
              <a:t>lub ON </a:t>
            </a:r>
            <a:r>
              <a:rPr lang="pl-PL" sz="1800" b="1" dirty="0"/>
              <a:t>z niepełnosprawnościami sprzężonymi</a:t>
            </a:r>
          </a:p>
        </p:txBody>
      </p:sp>
      <p:sp>
        <p:nvSpPr>
          <p:cNvPr id="4" name="Owal 3"/>
          <p:cNvSpPr/>
          <p:nvPr/>
        </p:nvSpPr>
        <p:spPr>
          <a:xfrm>
            <a:off x="2280734" y="3927453"/>
            <a:ext cx="78727" cy="787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Owal 57"/>
          <p:cNvSpPr/>
          <p:nvPr/>
        </p:nvSpPr>
        <p:spPr>
          <a:xfrm>
            <a:off x="2280734" y="4814557"/>
            <a:ext cx="78727" cy="787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Owal 58"/>
          <p:cNvSpPr/>
          <p:nvPr/>
        </p:nvSpPr>
        <p:spPr>
          <a:xfrm>
            <a:off x="2280734" y="5469650"/>
            <a:ext cx="78727" cy="787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3502640" y="2189610"/>
            <a:ext cx="279779" cy="170597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Strzałka w dół 59"/>
          <p:cNvSpPr/>
          <p:nvPr/>
        </p:nvSpPr>
        <p:spPr>
          <a:xfrm>
            <a:off x="6900932" y="2189610"/>
            <a:ext cx="279779" cy="170597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Strzałka w dół 60"/>
          <p:cNvSpPr/>
          <p:nvPr/>
        </p:nvSpPr>
        <p:spPr>
          <a:xfrm>
            <a:off x="10319696" y="2189610"/>
            <a:ext cx="279779" cy="170597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Strzałka w dół 61"/>
          <p:cNvSpPr/>
          <p:nvPr/>
        </p:nvSpPr>
        <p:spPr>
          <a:xfrm>
            <a:off x="3502640" y="3574857"/>
            <a:ext cx="279779" cy="170597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Strzałka w dół 62"/>
          <p:cNvSpPr/>
          <p:nvPr/>
        </p:nvSpPr>
        <p:spPr>
          <a:xfrm>
            <a:off x="6900932" y="3574857"/>
            <a:ext cx="279779" cy="170597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Strzałka w dół 63"/>
          <p:cNvSpPr/>
          <p:nvPr/>
        </p:nvSpPr>
        <p:spPr>
          <a:xfrm>
            <a:off x="10319696" y="3574857"/>
            <a:ext cx="279779" cy="170597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pole tekstowe 64"/>
          <p:cNvSpPr txBox="1"/>
          <p:nvPr/>
        </p:nvSpPr>
        <p:spPr>
          <a:xfrm>
            <a:off x="307075" y="2639994"/>
            <a:ext cx="1650137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</a:rPr>
              <a:t>Dla kogo?</a:t>
            </a:r>
            <a:r>
              <a:rPr lang="pl-PL" sz="2800" b="1" dirty="0" smtClean="0"/>
              <a:t>         </a:t>
            </a:r>
            <a:endParaRPr lang="pl-PL" sz="2800" b="1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307075" y="4591624"/>
            <a:ext cx="1650137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</a:rPr>
              <a:t>Po co?</a:t>
            </a:r>
            <a:r>
              <a:rPr lang="pl-PL" sz="2800" b="1" dirty="0" smtClean="0"/>
              <a:t>         </a:t>
            </a:r>
            <a:endParaRPr 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7" y="764153"/>
            <a:ext cx="1720895" cy="17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0" y="209743"/>
            <a:ext cx="121920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 smtClean="0">
                <a:solidFill>
                  <a:srgbClr val="7030A0"/>
                </a:solidFill>
              </a:rPr>
              <a:t>Asystent osobisty osoby niepełnosprawnej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3892116" y="1888693"/>
            <a:ext cx="7333166" cy="1053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FF6600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Osoby niepełnosprawne potrzebujące </a:t>
            </a:r>
            <a:r>
              <a:rPr lang="pl-PL" sz="2800" b="1" dirty="0" smtClean="0">
                <a:solidFill>
                  <a:srgbClr val="FF6600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asystencji</a:t>
            </a:r>
            <a:endParaRPr lang="pl-PL" sz="2800" b="1" dirty="0">
              <a:solidFill>
                <a:srgbClr val="FF6600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887106" y="1835621"/>
            <a:ext cx="2402006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1108677" y="1923653"/>
            <a:ext cx="1958864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Dla kogo?</a:t>
            </a:r>
            <a:endParaRPr lang="pl-PL" sz="32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887106" y="3418761"/>
            <a:ext cx="2402006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108677" y="3520441"/>
            <a:ext cx="1958864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Cel</a:t>
            </a:r>
            <a:endParaRPr lang="pl-PL" sz="32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Strzałka w prawo 23"/>
          <p:cNvSpPr/>
          <p:nvPr/>
        </p:nvSpPr>
        <p:spPr>
          <a:xfrm>
            <a:off x="2963168" y="2200001"/>
            <a:ext cx="854143" cy="42308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>
            <a:off x="2963168" y="3759955"/>
            <a:ext cx="854143" cy="42308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Tytuł 1"/>
          <p:cNvSpPr txBox="1">
            <a:spLocks/>
          </p:cNvSpPr>
          <p:nvPr/>
        </p:nvSpPr>
        <p:spPr>
          <a:xfrm>
            <a:off x="3892116" y="3485482"/>
            <a:ext cx="7333166" cy="1053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FF6600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Umożliwienie niezależnego życia, </a:t>
            </a:r>
            <a:r>
              <a:rPr lang="pl-PL" sz="2800" b="1" dirty="0" smtClean="0">
                <a:solidFill>
                  <a:srgbClr val="FF6600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poprzez </a:t>
            </a:r>
            <a:r>
              <a:rPr lang="pl-PL" sz="2800" b="1" dirty="0">
                <a:solidFill>
                  <a:srgbClr val="FF6600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zapewnienie usługi asystenta osobistego.</a:t>
            </a:r>
          </a:p>
        </p:txBody>
      </p:sp>
    </p:spTree>
    <p:extLst>
      <p:ext uri="{BB962C8B-B14F-4D97-AF65-F5344CB8AC3E}">
        <p14:creationId xmlns:p14="http://schemas.microsoft.com/office/powerpoint/2010/main" val="1038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0" y="209743"/>
            <a:ext cx="12192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 smtClean="0">
                <a:solidFill>
                  <a:srgbClr val="7030A0"/>
                </a:solidFill>
              </a:rPr>
              <a:t>Programy – innych resortów</a:t>
            </a:r>
            <a:endParaRPr lang="pl-PL" sz="3600" b="1" dirty="0">
              <a:solidFill>
                <a:srgbClr val="7030A0"/>
              </a:solidFill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7936563" y="1207294"/>
            <a:ext cx="3514369" cy="4443412"/>
            <a:chOff x="7216309" y="0"/>
            <a:chExt cx="3514369" cy="4443412"/>
          </a:xfrm>
          <a:noFill/>
        </p:grpSpPr>
        <p:sp>
          <p:nvSpPr>
            <p:cNvPr id="26" name="Prostokąt zaokrąglony 25"/>
            <p:cNvSpPr/>
            <p:nvPr/>
          </p:nvSpPr>
          <p:spPr>
            <a:xfrm>
              <a:off x="7216309" y="0"/>
              <a:ext cx="3514369" cy="444341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ole tekstowe 26"/>
            <p:cNvSpPr txBox="1"/>
            <p:nvPr/>
          </p:nvSpPr>
          <p:spPr>
            <a:xfrm>
              <a:off x="7216309" y="1777364"/>
              <a:ext cx="3514369" cy="17773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2712" tIns="362712" rIns="362712" bIns="362712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 smtClean="0">
                  <a:solidFill>
                    <a:srgbClr val="7030A0"/>
                  </a:solidFill>
                </a:rPr>
                <a:t>Działania cyfrowe</a:t>
              </a:r>
              <a:endParaRPr lang="pl-PL" sz="28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64025" y="1207294"/>
            <a:ext cx="4068456" cy="4443412"/>
            <a:chOff x="-256229" y="0"/>
            <a:chExt cx="4068456" cy="4443412"/>
          </a:xfrm>
          <a:noFill/>
        </p:grpSpPr>
        <p:sp>
          <p:nvSpPr>
            <p:cNvPr id="24" name="Prostokąt zaokrąglony 23"/>
            <p:cNvSpPr/>
            <p:nvPr/>
          </p:nvSpPr>
          <p:spPr>
            <a:xfrm>
              <a:off x="20814" y="0"/>
              <a:ext cx="3514369" cy="444341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ole tekstowe 24"/>
            <p:cNvSpPr txBox="1"/>
            <p:nvPr/>
          </p:nvSpPr>
          <p:spPr>
            <a:xfrm>
              <a:off x="-256229" y="1904723"/>
              <a:ext cx="4068456" cy="17773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2712" tIns="362712" rIns="362712" bIns="362712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 smtClean="0">
                  <a:solidFill>
                    <a:srgbClr val="7030A0"/>
                  </a:solidFill>
                </a:rPr>
                <a:t>Specjalne świadczenia medyczne NFZ</a:t>
              </a:r>
              <a:endParaRPr lang="pl-PL" sz="28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4345932" y="1207294"/>
            <a:ext cx="3514369" cy="4443412"/>
            <a:chOff x="3625678" y="0"/>
            <a:chExt cx="3514369" cy="4443412"/>
          </a:xfrm>
          <a:noFill/>
        </p:grpSpPr>
        <p:sp>
          <p:nvSpPr>
            <p:cNvPr id="22" name="Prostokąt zaokrąglony 21"/>
            <p:cNvSpPr/>
            <p:nvPr/>
          </p:nvSpPr>
          <p:spPr>
            <a:xfrm>
              <a:off x="3625678" y="0"/>
              <a:ext cx="3514369" cy="444341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ole tekstowe 22"/>
            <p:cNvSpPr txBox="1"/>
            <p:nvPr/>
          </p:nvSpPr>
          <p:spPr>
            <a:xfrm>
              <a:off x="3625678" y="1961866"/>
              <a:ext cx="3514369" cy="17773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2712" tIns="362712" rIns="362712" bIns="362712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 smtClean="0">
                  <a:solidFill>
                    <a:srgbClr val="7030A0"/>
                  </a:solidFill>
                </a:rPr>
                <a:t>Dostępne parki narodowe</a:t>
              </a:r>
              <a:endParaRPr lang="pl-PL" sz="2800" kern="1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1" name="Strzałka w lewo i prawo 20"/>
          <p:cNvSpPr/>
          <p:nvPr/>
        </p:nvSpPr>
        <p:spPr>
          <a:xfrm>
            <a:off x="1150593" y="4714248"/>
            <a:ext cx="9897808" cy="666511"/>
          </a:xfrm>
          <a:prstGeom prst="leftRightArrow">
            <a:avLst/>
          </a:prstGeom>
          <a:solidFill>
            <a:srgbClr val="FF6600"/>
          </a:solidFill>
          <a:ln w="571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1" y="1847661"/>
            <a:ext cx="2752582" cy="1036519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140" y="1382597"/>
            <a:ext cx="2193299" cy="21062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06" y="1391624"/>
            <a:ext cx="2043614" cy="19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1" y="1248767"/>
            <a:ext cx="7489536" cy="4702334"/>
          </a:xfrm>
        </p:spPr>
      </p:pic>
      <p:sp>
        <p:nvSpPr>
          <p:cNvPr id="22" name="Prostokąt 21"/>
          <p:cNvSpPr/>
          <p:nvPr/>
        </p:nvSpPr>
        <p:spPr>
          <a:xfrm>
            <a:off x="4258101" y="1160060"/>
            <a:ext cx="1207829" cy="4906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887106" y="2509200"/>
            <a:ext cx="4360458" cy="3444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 smtClean="0"/>
              <a:t>Dedykowane </a:t>
            </a:r>
            <a:r>
              <a:rPr lang="pl-PL" sz="2200" b="1" dirty="0"/>
              <a:t>specjalne świadczenia medyczne Narodowego Funduszu </a:t>
            </a:r>
            <a:r>
              <a:rPr lang="pl-PL" sz="2200" b="1" dirty="0" smtClean="0"/>
              <a:t>Zdrowia. </a:t>
            </a:r>
          </a:p>
          <a:p>
            <a:pPr marL="0" indent="0">
              <a:buNone/>
            </a:pPr>
            <a:r>
              <a:rPr lang="pl-PL" sz="2200" dirty="0" smtClean="0"/>
              <a:t>Zakłada </a:t>
            </a:r>
            <a:r>
              <a:rPr lang="pl-PL" sz="2200" dirty="0"/>
              <a:t>się utworzenie nowych produktów rozliczeniowych dedykowanych beneficjentom </a:t>
            </a:r>
            <a:r>
              <a:rPr lang="pl-PL" sz="2200" dirty="0" smtClean="0"/>
              <a:t>Programu </a:t>
            </a:r>
            <a:r>
              <a:rPr lang="pl-PL" sz="2200" dirty="0"/>
              <a:t>zgodnie z definicjami zawartymi w </a:t>
            </a:r>
            <a:r>
              <a:rPr lang="pl-PL" sz="2200" dirty="0" smtClean="0"/>
              <a:t>ustawie </a:t>
            </a:r>
            <a:r>
              <a:rPr lang="pl-PL" sz="2200" dirty="0"/>
              <a:t>o </a:t>
            </a:r>
            <a:r>
              <a:rPr lang="pl-PL" sz="2200" dirty="0" smtClean="0"/>
              <a:t>SFWON. 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rgbClr val="FF6600"/>
                </a:solidFill>
              </a:rPr>
              <a:t>Zakres </a:t>
            </a:r>
            <a:r>
              <a:rPr lang="pl-PL" sz="2200" b="1" dirty="0">
                <a:solidFill>
                  <a:srgbClr val="FF6600"/>
                </a:solidFill>
              </a:rPr>
              <a:t>świadczeń </a:t>
            </a:r>
            <a:r>
              <a:rPr lang="pl-PL" sz="2200" b="1" dirty="0" smtClean="0">
                <a:solidFill>
                  <a:srgbClr val="FF6600"/>
                </a:solidFill>
              </a:rPr>
              <a:t>powinien dot</a:t>
            </a:r>
            <a:r>
              <a:rPr lang="pl-PL" sz="2200" b="1" dirty="0">
                <a:solidFill>
                  <a:srgbClr val="FF6600"/>
                </a:solidFill>
              </a:rPr>
              <a:t>. </a:t>
            </a:r>
            <a:r>
              <a:rPr lang="pl-PL" sz="2200" b="1" dirty="0" smtClean="0">
                <a:solidFill>
                  <a:srgbClr val="FF6600"/>
                </a:solidFill>
              </a:rPr>
              <a:t>rehabilitacji. </a:t>
            </a:r>
          </a:p>
          <a:p>
            <a:pPr marL="0" indent="0" algn="just">
              <a:buNone/>
            </a:pPr>
            <a:endParaRPr lang="pl-PL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6132683"/>
            <a:ext cx="2689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024847" y="6254446"/>
            <a:ext cx="8049904" cy="365125"/>
          </a:xfrm>
        </p:spPr>
        <p:txBody>
          <a:bodyPr/>
          <a:lstStyle/>
          <a:p>
            <a:pPr algn="r"/>
            <a:r>
              <a:rPr lang="pl-PL" sz="2400" b="1" dirty="0">
                <a:solidFill>
                  <a:srgbClr val="7030A0"/>
                </a:solidFill>
                <a:latin typeface="+mj-lt"/>
              </a:rPr>
              <a:t>Solidarnościowy Fundusz Wsparcia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</a:rPr>
              <a:t>Osób </a:t>
            </a:r>
            <a:r>
              <a:rPr lang="pl-PL" sz="2400" b="1" dirty="0">
                <a:solidFill>
                  <a:srgbClr val="7030A0"/>
                </a:solidFill>
                <a:latin typeface="+mj-lt"/>
              </a:rPr>
              <a:t>Niepełnosprawnych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1184339" y="1119116"/>
            <a:ext cx="907579" cy="4906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>
            <a:off x="102358" y="6066430"/>
            <a:ext cx="119723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0" y="209743"/>
            <a:ext cx="12192000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 smtClean="0">
                <a:solidFill>
                  <a:srgbClr val="7030A0"/>
                </a:solidFill>
              </a:rPr>
              <a:t>Ministerstwo Zdrowia</a:t>
            </a:r>
            <a:endParaRPr lang="pl-PL" sz="3600" b="1" dirty="0">
              <a:solidFill>
                <a:srgbClr val="7030A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87106" y="1248767"/>
            <a:ext cx="4278572" cy="11191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1108677" y="1350447"/>
            <a:ext cx="1958864" cy="90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Cel</a:t>
            </a:r>
            <a:endParaRPr lang="pl-PL" sz="3200" b="1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87106" y="2436123"/>
            <a:ext cx="4278572" cy="35149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465930" y="1248767"/>
            <a:ext cx="5718410" cy="47023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6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458</Words>
  <Application>Microsoft Office PowerPoint</Application>
  <PresentationFormat>Panoramiczny</PresentationFormat>
  <Paragraphs>104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 Extrabold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Aleksander Zieliński</dc:creator>
  <cp:lastModifiedBy>Jarosław Zieliński</cp:lastModifiedBy>
  <cp:revision>348</cp:revision>
  <cp:lastPrinted>2019-01-22T08:35:17Z</cp:lastPrinted>
  <dcterms:created xsi:type="dcterms:W3CDTF">2018-06-13T15:14:18Z</dcterms:created>
  <dcterms:modified xsi:type="dcterms:W3CDTF">2019-03-12T13:13:17Z</dcterms:modified>
</cp:coreProperties>
</file>